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84" r:id="rId2"/>
  </p:sldMasterIdLst>
  <p:notesMasterIdLst>
    <p:notesMasterId r:id="rId79"/>
  </p:notesMasterIdLst>
  <p:handoutMasterIdLst>
    <p:handoutMasterId r:id="rId80"/>
  </p:handoutMasterIdLst>
  <p:sldIdLst>
    <p:sldId id="275" r:id="rId3"/>
    <p:sldId id="328" r:id="rId4"/>
    <p:sldId id="276" r:id="rId5"/>
    <p:sldId id="277" r:id="rId6"/>
    <p:sldId id="278" r:id="rId7"/>
    <p:sldId id="287" r:id="rId8"/>
    <p:sldId id="291" r:id="rId9"/>
    <p:sldId id="292" r:id="rId10"/>
    <p:sldId id="293" r:id="rId11"/>
    <p:sldId id="295" r:id="rId12"/>
    <p:sldId id="314" r:id="rId13"/>
    <p:sldId id="315" r:id="rId14"/>
    <p:sldId id="316" r:id="rId15"/>
    <p:sldId id="296" r:id="rId16"/>
    <p:sldId id="301" r:id="rId17"/>
    <p:sldId id="299" r:id="rId18"/>
    <p:sldId id="298" r:id="rId19"/>
    <p:sldId id="297" r:id="rId20"/>
    <p:sldId id="288" r:id="rId21"/>
    <p:sldId id="290" r:id="rId22"/>
    <p:sldId id="300" r:id="rId23"/>
    <p:sldId id="311" r:id="rId24"/>
    <p:sldId id="312" r:id="rId25"/>
    <p:sldId id="313" r:id="rId26"/>
    <p:sldId id="317" r:id="rId27"/>
    <p:sldId id="318" r:id="rId28"/>
    <p:sldId id="289" r:id="rId29"/>
    <p:sldId id="319" r:id="rId30"/>
    <p:sldId id="320" r:id="rId31"/>
    <p:sldId id="321" r:id="rId32"/>
    <p:sldId id="322" r:id="rId33"/>
    <p:sldId id="323" r:id="rId34"/>
    <p:sldId id="308" r:id="rId35"/>
    <p:sldId id="309" r:id="rId36"/>
    <p:sldId id="310" r:id="rId37"/>
    <p:sldId id="302" r:id="rId38"/>
    <p:sldId id="307" r:id="rId39"/>
    <p:sldId id="304" r:id="rId40"/>
    <p:sldId id="305" r:id="rId41"/>
    <p:sldId id="306" r:id="rId42"/>
    <p:sldId id="324" r:id="rId43"/>
    <p:sldId id="355" r:id="rId44"/>
    <p:sldId id="356" r:id="rId45"/>
    <p:sldId id="357" r:id="rId46"/>
    <p:sldId id="358" r:id="rId47"/>
    <p:sldId id="359" r:id="rId48"/>
    <p:sldId id="329" r:id="rId49"/>
    <p:sldId id="330" r:id="rId50"/>
    <p:sldId id="331" r:id="rId51"/>
    <p:sldId id="332" r:id="rId52"/>
    <p:sldId id="333" r:id="rId53"/>
    <p:sldId id="334" r:id="rId54"/>
    <p:sldId id="335" r:id="rId55"/>
    <p:sldId id="336" r:id="rId56"/>
    <p:sldId id="337" r:id="rId57"/>
    <p:sldId id="338" r:id="rId58"/>
    <p:sldId id="326" r:id="rId59"/>
    <p:sldId id="327" r:id="rId60"/>
    <p:sldId id="339" r:id="rId61"/>
    <p:sldId id="341" r:id="rId62"/>
    <p:sldId id="342" r:id="rId63"/>
    <p:sldId id="340" r:id="rId64"/>
    <p:sldId id="343" r:id="rId65"/>
    <p:sldId id="345" r:id="rId66"/>
    <p:sldId id="344" r:id="rId67"/>
    <p:sldId id="346" r:id="rId68"/>
    <p:sldId id="347" r:id="rId69"/>
    <p:sldId id="348" r:id="rId70"/>
    <p:sldId id="349" r:id="rId71"/>
    <p:sldId id="350" r:id="rId72"/>
    <p:sldId id="354" r:id="rId73"/>
    <p:sldId id="351" r:id="rId74"/>
    <p:sldId id="352" r:id="rId75"/>
    <p:sldId id="272" r:id="rId76"/>
    <p:sldId id="353" r:id="rId77"/>
    <p:sldId id="325" r:id="rId7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pos="7296" userDrawn="1">
          <p15:clr>
            <a:srgbClr val="A4A3A4"/>
          </p15:clr>
        </p15:guide>
        <p15:guide id="4" orient="horz" pos="4128"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78" autoAdjust="0"/>
  </p:normalViewPr>
  <p:slideViewPr>
    <p:cSldViewPr snapToGrid="0">
      <p:cViewPr varScale="1">
        <p:scale>
          <a:sx n="86" d="100"/>
          <a:sy n="86" d="100"/>
        </p:scale>
        <p:origin x="514" y="72"/>
      </p:cViewPr>
      <p:guideLst>
        <p:guide orient="horz" pos="2160"/>
        <p:guide pos="3840"/>
        <p:guide pos="7296"/>
        <p:guide orient="horz" pos="4128"/>
      </p:guideLst>
    </p:cSldViewPr>
  </p:slideViewPr>
  <p:notesTextViewPr>
    <p:cViewPr>
      <p:scale>
        <a:sx n="3" d="2"/>
        <a:sy n="3" d="2"/>
      </p:scale>
      <p:origin x="0" y="0"/>
    </p:cViewPr>
  </p:notesTextViewPr>
  <p:notesViewPr>
    <p:cSldViewPr snapToGrid="0" showGuides="1">
      <p:cViewPr varScale="1">
        <p:scale>
          <a:sx n="66" d="100"/>
          <a:sy n="66" d="100"/>
        </p:scale>
        <p:origin x="3134" y="3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slide" Target="slides/slide61.xml"/><Relationship Id="rId68" Type="http://schemas.openxmlformats.org/officeDocument/2006/relationships/slide" Target="slides/slide66.xml"/><Relationship Id="rId76" Type="http://schemas.openxmlformats.org/officeDocument/2006/relationships/slide" Target="slides/slide74.xml"/><Relationship Id="rId84" Type="http://schemas.openxmlformats.org/officeDocument/2006/relationships/tableStyles" Target="tableStyles.xml"/><Relationship Id="rId7" Type="http://schemas.openxmlformats.org/officeDocument/2006/relationships/slide" Target="slides/slide5.xml"/><Relationship Id="rId71" Type="http://schemas.openxmlformats.org/officeDocument/2006/relationships/slide" Target="slides/slide69.xml"/><Relationship Id="rId2" Type="http://schemas.openxmlformats.org/officeDocument/2006/relationships/slideMaster" Target="slideMasters/slideMaster1.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74" Type="http://schemas.openxmlformats.org/officeDocument/2006/relationships/slide" Target="slides/slide72.xml"/><Relationship Id="rId79" Type="http://schemas.openxmlformats.org/officeDocument/2006/relationships/notesMaster" Target="notesMasters/notesMaster1.xml"/><Relationship Id="rId5" Type="http://schemas.openxmlformats.org/officeDocument/2006/relationships/slide" Target="slides/slide3.xml"/><Relationship Id="rId61" Type="http://schemas.openxmlformats.org/officeDocument/2006/relationships/slide" Target="slides/slide59.xml"/><Relationship Id="rId82" Type="http://schemas.openxmlformats.org/officeDocument/2006/relationships/viewProps" Target="viewProps.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77" Type="http://schemas.openxmlformats.org/officeDocument/2006/relationships/slide" Target="slides/slide75.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80" Type="http://schemas.openxmlformats.org/officeDocument/2006/relationships/handoutMaster" Target="handoutMasters/handoutMaster1.xml"/><Relationship Id="rId85" Type="http://schemas.microsoft.com/office/2015/10/relationships/revisionInfo" Target="revisionInfo.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slide" Target="slides/slide73.xml"/><Relationship Id="rId83"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slide" Target="slides/slide76.xml"/><Relationship Id="rId81"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8796EA6-6F25-4F19-87BA-7ADCC16DAEFF}" type="datetimeFigureOut">
              <a:rPr lang="en-US" smtClean="0"/>
              <a:t>8/25/2017</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64E50CC-F33A-4EF4-9F12-93EC4A21A0CF}" type="slidenum">
              <a:rPr lang="en-US" smtClean="0"/>
              <a:t>‹#›</a:t>
            </a:fld>
            <a:endParaRPr lang="en-US"/>
          </a:p>
        </p:txBody>
      </p:sp>
    </p:spTree>
    <p:extLst>
      <p:ext uri="{BB962C8B-B14F-4D97-AF65-F5344CB8AC3E}">
        <p14:creationId xmlns:p14="http://schemas.microsoft.com/office/powerpoint/2010/main" val="1323295073"/>
      </p:ext>
    </p:extLst>
  </p:cSld>
  <p:clrMap bg1="lt1" tx1="dk1" bg2="lt2" tx2="dk2" accent1="accent1" accent2="accent2" accent3="accent3" accent4="accent4" accent5="accent5" accent6="accent6" hlink="hlink" folHlink="folHlink"/>
</p:handoutMaster>
</file>

<file path=ppt/media/image1.jpeg>
</file>

<file path=ppt/media/image12.jpg>
</file>

<file path=ppt/media/image13.png>
</file>

<file path=ppt/media/image14.jpg>
</file>

<file path=ppt/media/image15.jpg>
</file>

<file path=ppt/media/image16.png>
</file>

<file path=ppt/media/image17.png>
</file>

<file path=ppt/media/image18.jpg>
</file>

<file path=ppt/media/image19.png>
</file>

<file path=ppt/media/image2.jpeg>
</file>

<file path=ppt/media/image20.png>
</file>

<file path=ppt/media/image21.jpg>
</file>

<file path=ppt/media/image22.jpg>
</file>

<file path=ppt/media/image23.jpeg>
</file>

<file path=ppt/media/image24.png>
</file>

<file path=ppt/media/image25.png>
</file>

<file path=ppt/media/image26.png>
</file>

<file path=ppt/media/image27.png>
</file>

<file path=ppt/media/image28.png>
</file>

<file path=ppt/media/image29.png>
</file>

<file path=ppt/media/image30.jpeg>
</file>

<file path=ppt/media/image31.png>
</file>

<file path=ppt/media/image32.png>
</file>

<file path=ppt/media/image33.png>
</file>

<file path=ppt/media/image4.png>
</file>

<file path=ppt/media/image5.jpeg>
</file>

<file path=ppt/media/image6.jpg>
</file>

<file path=ppt/media/image7.jp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9C172E-A8B5-46F6-B05C-DFA3E2E0F207}" type="datetimeFigureOut">
              <a:rPr lang="en-US" smtClean="0"/>
              <a:t>8/25/2017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2674CE4-FBD8-4481-AEFB-CA53E599A745}" type="slidenum">
              <a:rPr lang="en-US" smtClean="0"/>
              <a:t>‹#›</a:t>
            </a:fld>
            <a:endParaRPr lang="en-US"/>
          </a:p>
        </p:txBody>
      </p:sp>
    </p:spTree>
    <p:extLst>
      <p:ext uri="{BB962C8B-B14F-4D97-AF65-F5344CB8AC3E}">
        <p14:creationId xmlns:p14="http://schemas.microsoft.com/office/powerpoint/2010/main" val="12732681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2674CE4-FBD8-4481-AEFB-CA53E599A745}" type="slidenum">
              <a:rPr lang="en-US" smtClean="0"/>
              <a:t>1</a:t>
            </a:fld>
            <a:endParaRPr lang="en-US"/>
          </a:p>
        </p:txBody>
      </p:sp>
    </p:spTree>
    <p:extLst>
      <p:ext uri="{BB962C8B-B14F-4D97-AF65-F5344CB8AC3E}">
        <p14:creationId xmlns:p14="http://schemas.microsoft.com/office/powerpoint/2010/main" val="10632806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session, a projector and 2 flipcharts with markers are needed.</a:t>
            </a:r>
          </a:p>
        </p:txBody>
      </p:sp>
      <p:sp>
        <p:nvSpPr>
          <p:cNvPr id="4" name="Slide Number Placeholder 3"/>
          <p:cNvSpPr>
            <a:spLocks noGrp="1"/>
          </p:cNvSpPr>
          <p:nvPr>
            <p:ph type="sldNum" sz="quarter" idx="10"/>
          </p:nvPr>
        </p:nvSpPr>
        <p:spPr/>
        <p:txBody>
          <a:bodyPr/>
          <a:lstStyle/>
          <a:p>
            <a:fld id="{32674CE4-FBD8-4481-AEFB-CA53E599A745}" type="slidenum">
              <a:rPr lang="en-US" smtClean="0"/>
              <a:t>4</a:t>
            </a:fld>
            <a:endParaRPr lang="en-US"/>
          </a:p>
        </p:txBody>
      </p:sp>
    </p:spTree>
    <p:extLst>
      <p:ext uri="{BB962C8B-B14F-4D97-AF65-F5344CB8AC3E}">
        <p14:creationId xmlns:p14="http://schemas.microsoft.com/office/powerpoint/2010/main" val="35786293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3" name="Rectangle 22"/>
          <p:cNvSpPr/>
          <p:nvPr/>
        </p:nvSpPr>
        <p:spPr>
          <a:xfrm flipV="1">
            <a:off x="7213577" y="3810001"/>
            <a:ext cx="4978425" cy="9108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24" name="Rectangle 23"/>
          <p:cNvSpPr/>
          <p:nvPr/>
        </p:nvSpPr>
        <p:spPr>
          <a:xfrm flipV="1">
            <a:off x="7213601" y="3897010"/>
            <a:ext cx="4978401" cy="192024"/>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25" name="Rectangle 24"/>
          <p:cNvSpPr/>
          <p:nvPr/>
        </p:nvSpPr>
        <p:spPr>
          <a:xfrm flipV="1">
            <a:off x="7213601" y="4115167"/>
            <a:ext cx="4978401" cy="9144"/>
          </a:xfrm>
          <a:prstGeom prst="rect">
            <a:avLst/>
          </a:prstGeom>
          <a:solidFill>
            <a:schemeClr val="accent2">
              <a:alpha val="65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26" name="Rectangle 25"/>
          <p:cNvSpPr/>
          <p:nvPr/>
        </p:nvSpPr>
        <p:spPr>
          <a:xfrm flipV="1">
            <a:off x="7213600" y="4164403"/>
            <a:ext cx="2621280" cy="18288"/>
          </a:xfrm>
          <a:prstGeom prst="rect">
            <a:avLst/>
          </a:prstGeom>
          <a:solidFill>
            <a:schemeClr val="accent2">
              <a:alpha val="6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27" name="Rectangle 26"/>
          <p:cNvSpPr/>
          <p:nvPr/>
        </p:nvSpPr>
        <p:spPr>
          <a:xfrm flipV="1">
            <a:off x="7213600" y="4199572"/>
            <a:ext cx="2621280" cy="9144"/>
          </a:xfrm>
          <a:prstGeom prst="rect">
            <a:avLst/>
          </a:prstGeom>
          <a:solidFill>
            <a:schemeClr val="accent2">
              <a:alpha val="65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useBgFill="1">
        <p:nvSpPr>
          <p:cNvPr id="30" name="Rounded Rectangle 29"/>
          <p:cNvSpPr/>
          <p:nvPr/>
        </p:nvSpPr>
        <p:spPr bwMode="white">
          <a:xfrm>
            <a:off x="7213600" y="3962400"/>
            <a:ext cx="4084320" cy="27432"/>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useBgFill="1">
        <p:nvSpPr>
          <p:cNvPr id="31" name="Rounded Rectangle 30"/>
          <p:cNvSpPr/>
          <p:nvPr/>
        </p:nvSpPr>
        <p:spPr bwMode="white">
          <a:xfrm>
            <a:off x="9835343" y="4060983"/>
            <a:ext cx="2133600" cy="36576"/>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7" name="Rectangle 6"/>
          <p:cNvSpPr/>
          <p:nvPr/>
        </p:nvSpPr>
        <p:spPr>
          <a:xfrm>
            <a:off x="1" y="3649662"/>
            <a:ext cx="12192000" cy="244170"/>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0" name="Rectangle 9"/>
          <p:cNvSpPr/>
          <p:nvPr/>
        </p:nvSpPr>
        <p:spPr>
          <a:xfrm>
            <a:off x="1" y="3675528"/>
            <a:ext cx="12192001" cy="14067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1" name="Rectangle 10"/>
          <p:cNvSpPr/>
          <p:nvPr/>
        </p:nvSpPr>
        <p:spPr>
          <a:xfrm flipV="1">
            <a:off x="8552068" y="3643090"/>
            <a:ext cx="3639933" cy="248432"/>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9" name="Rectangle 18"/>
          <p:cNvSpPr/>
          <p:nvPr/>
        </p:nvSpPr>
        <p:spPr>
          <a:xfrm>
            <a:off x="0" y="0"/>
            <a:ext cx="12192000" cy="3701700"/>
          </a:xfrm>
          <a:prstGeom prst="rect">
            <a:avLst/>
          </a:prstGeom>
          <a:solidFill>
            <a:schemeClr val="tx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28" name="Date Placeholder 27"/>
          <p:cNvSpPr>
            <a:spLocks noGrp="1"/>
          </p:cNvSpPr>
          <p:nvPr>
            <p:ph type="dt" sz="half" idx="10"/>
          </p:nvPr>
        </p:nvSpPr>
        <p:spPr>
          <a:xfrm>
            <a:off x="8940800" y="4206240"/>
            <a:ext cx="1280160" cy="457200"/>
          </a:xfrm>
        </p:spPr>
        <p:txBody>
          <a:bodyPr/>
          <a:lstStyle/>
          <a:p>
            <a:fld id="{4E708F12-96AD-4ED4-8132-A78F5E42C1F5}" type="datetime1">
              <a:rPr lang="en-US" smtClean="0"/>
              <a:t>8/25/2017</a:t>
            </a:fld>
            <a:endParaRPr lang="en-US"/>
          </a:p>
        </p:txBody>
      </p:sp>
      <p:sp>
        <p:nvSpPr>
          <p:cNvPr id="17" name="Footer Placeholder 16"/>
          <p:cNvSpPr>
            <a:spLocks noGrp="1"/>
          </p:cNvSpPr>
          <p:nvPr>
            <p:ph type="ftr" sz="quarter" idx="11"/>
          </p:nvPr>
        </p:nvSpPr>
        <p:spPr>
          <a:xfrm>
            <a:off x="7213600" y="4205288"/>
            <a:ext cx="1727200" cy="457200"/>
          </a:xfrm>
        </p:spPr>
        <p:txBody>
          <a:bodyPr/>
          <a:lstStyle/>
          <a:p>
            <a:endParaRPr lang="en-US"/>
          </a:p>
        </p:txBody>
      </p:sp>
      <p:sp>
        <p:nvSpPr>
          <p:cNvPr id="29" name="Slide Number Placeholder 28"/>
          <p:cNvSpPr>
            <a:spLocks noGrp="1"/>
          </p:cNvSpPr>
          <p:nvPr>
            <p:ph type="sldNum" sz="quarter" idx="12"/>
          </p:nvPr>
        </p:nvSpPr>
        <p:spPr>
          <a:xfrm>
            <a:off x="11093451" y="1136"/>
            <a:ext cx="996949" cy="365760"/>
          </a:xfrm>
        </p:spPr>
        <p:txBody>
          <a:bodyPr/>
          <a:lstStyle>
            <a:lvl1pPr algn="r">
              <a:defRPr sz="1800">
                <a:solidFill>
                  <a:schemeClr val="bg1"/>
                </a:solidFill>
              </a:defRPr>
            </a:lvl1pPr>
          </a:lstStyle>
          <a:p>
            <a:fld id="{401CF334-2D5C-4859-84A6-CA7E6E43FAEB}" type="slidenum">
              <a:rPr lang="en-US" smtClean="0"/>
              <a:t>‹#›</a:t>
            </a:fld>
            <a:endParaRPr lang="en-US"/>
          </a:p>
        </p:txBody>
      </p:sp>
      <p:sp>
        <p:nvSpPr>
          <p:cNvPr id="9" name="Subtitle 8"/>
          <p:cNvSpPr>
            <a:spLocks noGrp="1"/>
          </p:cNvSpPr>
          <p:nvPr>
            <p:ph type="subTitle" idx="1"/>
          </p:nvPr>
        </p:nvSpPr>
        <p:spPr>
          <a:xfrm>
            <a:off x="609600" y="3899938"/>
            <a:ext cx="6604000" cy="1752600"/>
          </a:xfrm>
        </p:spPr>
        <p:txBody>
          <a:bodyPr/>
          <a:lstStyle>
            <a:lvl1pPr marL="64008" indent="0" algn="l">
              <a:buNone/>
              <a:defRPr sz="240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8" name="Title 7"/>
          <p:cNvSpPr>
            <a:spLocks noGrp="1"/>
          </p:cNvSpPr>
          <p:nvPr>
            <p:ph type="ctrTitle"/>
          </p:nvPr>
        </p:nvSpPr>
        <p:spPr>
          <a:xfrm>
            <a:off x="609600" y="2401888"/>
            <a:ext cx="11277600" cy="1470025"/>
          </a:xfrm>
        </p:spPr>
        <p:txBody>
          <a:bodyPr anchor="b"/>
          <a:lstStyle>
            <a:lvl1pPr>
              <a:defRPr sz="4400">
                <a:solidFill>
                  <a:schemeClr val="bg1"/>
                </a:solidFill>
              </a:defRPr>
            </a:lvl1pPr>
          </a:lstStyle>
          <a:p>
            <a:r>
              <a:rPr kumimoji="0" lang="en-US"/>
              <a:t>Click to edit Master title style</a:t>
            </a:r>
          </a:p>
        </p:txBody>
      </p:sp>
    </p:spTree>
    <p:extLst>
      <p:ext uri="{BB962C8B-B14F-4D97-AF65-F5344CB8AC3E}">
        <p14:creationId xmlns:p14="http://schemas.microsoft.com/office/powerpoint/2010/main" val="652055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7B7FA170-8299-44AD-AEEF-FC686C3D7804}" type="datetime1">
              <a:rPr lang="en-US" smtClean="0"/>
              <a:t>8/25/2017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1CF334-2D5C-4859-84A6-CA7E6E43FAEB}" type="slidenum">
              <a:rPr lang="en-US" smtClean="0"/>
              <a:t>‹#›</a:t>
            </a:fld>
            <a:endParaRPr lang="en-US"/>
          </a:p>
        </p:txBody>
      </p:sp>
      <p:sp>
        <p:nvSpPr>
          <p:cNvPr id="3" name="Vertical Text Placeholder 2"/>
          <p:cNvSpPr>
            <a:spLocks noGrp="1"/>
          </p:cNvSpPr>
          <p:nvPr>
            <p:ph type="body" orient="vert" idx="1"/>
          </p:nvPr>
        </p:nvSpPr>
        <p:spPr/>
        <p:txBody>
          <a:bodyPr vert="eaVert"/>
          <a:lstStyle/>
          <a:p>
            <a:pPr lvl="0" eaLnBrk="1" latinLnBrk="0" hangingPunct="1"/>
            <a:r>
              <a:rPr lang="en-US"/>
              <a:t>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 name="Title 1"/>
          <p:cNvSpPr>
            <a:spLocks noGrp="1"/>
          </p:cNvSpPr>
          <p:nvPr>
            <p:ph type="title"/>
          </p:nvPr>
        </p:nvSpPr>
        <p:spPr/>
        <p:txBody>
          <a:bodyPr/>
          <a:lstStyle/>
          <a:p>
            <a:r>
              <a:rPr kumimoji="0" lang="en-US"/>
              <a:t>Click to edit Master title style</a:t>
            </a:r>
          </a:p>
        </p:txBody>
      </p:sp>
    </p:spTree>
    <p:extLst>
      <p:ext uri="{BB962C8B-B14F-4D97-AF65-F5344CB8AC3E}">
        <p14:creationId xmlns:p14="http://schemas.microsoft.com/office/powerpoint/2010/main" val="32831392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2231763A-68EC-4ECD-9620-D9FE9CDDD622}" type="datetime1">
              <a:rPr lang="en-US" smtClean="0"/>
              <a:t>8/25/2017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1CF334-2D5C-4859-84A6-CA7E6E43FAEB}" type="slidenum">
              <a:rPr lang="en-US" smtClean="0"/>
              <a:t>‹#›</a:t>
            </a:fld>
            <a:endParaRPr lang="en-US"/>
          </a:p>
        </p:txBody>
      </p:sp>
      <p:sp>
        <p:nvSpPr>
          <p:cNvPr id="3" name="Vertical Text Placeholder 2"/>
          <p:cNvSpPr>
            <a:spLocks noGrp="1"/>
          </p:cNvSpPr>
          <p:nvPr>
            <p:ph type="body" orient="vert" idx="1"/>
          </p:nvPr>
        </p:nvSpPr>
        <p:spPr>
          <a:xfrm>
            <a:off x="609600" y="1143000"/>
            <a:ext cx="8331200" cy="5448300"/>
          </a:xfrm>
        </p:spPr>
        <p:txBody>
          <a:bodyPr vert="eaVert"/>
          <a:lstStyle/>
          <a:p>
            <a:pPr lvl="0" eaLnBrk="1" latinLnBrk="0" hangingPunct="1"/>
            <a:r>
              <a:rPr lang="en-US"/>
              <a:t>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 name="Vertical Title 1"/>
          <p:cNvSpPr>
            <a:spLocks noGrp="1"/>
          </p:cNvSpPr>
          <p:nvPr>
            <p:ph type="title" orient="vert"/>
          </p:nvPr>
        </p:nvSpPr>
        <p:spPr>
          <a:xfrm>
            <a:off x="9042400" y="1143000"/>
            <a:ext cx="2540000" cy="5448300"/>
          </a:xfrm>
        </p:spPr>
        <p:txBody>
          <a:bodyPr vert="eaVert"/>
          <a:lstStyle/>
          <a:p>
            <a:r>
              <a:rPr kumimoji="0" lang="en-US"/>
              <a:t>Click to edit Master title style</a:t>
            </a:r>
          </a:p>
        </p:txBody>
      </p:sp>
    </p:spTree>
    <p:extLst>
      <p:ext uri="{BB962C8B-B14F-4D97-AF65-F5344CB8AC3E}">
        <p14:creationId xmlns:p14="http://schemas.microsoft.com/office/powerpoint/2010/main" val="27227730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7B98BEDD-6160-49BB-B372-861DE7DE9BA5}" type="datetime1">
              <a:rPr lang="en-US" smtClean="0"/>
              <a:t>8/25/2017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1CF334-2D5C-4859-84A6-CA7E6E43FAEB}" type="slidenum">
              <a:rPr lang="en-US" smtClean="0"/>
              <a:t>‹#›</a:t>
            </a:fld>
            <a:endParaRPr lang="en-US"/>
          </a:p>
        </p:txBody>
      </p:sp>
      <p:sp>
        <p:nvSpPr>
          <p:cNvPr id="3" name="Content Placeholder 2"/>
          <p:cNvSpPr>
            <a:spLocks noGrp="1"/>
          </p:cNvSpPr>
          <p:nvPr>
            <p:ph idx="1"/>
          </p:nvPr>
        </p:nvSpPr>
        <p:spPr/>
        <p:txBody>
          <a:bodyPr/>
          <a:lstStyle/>
          <a:p>
            <a:pPr lvl="0" eaLnBrk="1" latinLnBrk="0" hangingPunct="1"/>
            <a:r>
              <a:rPr lang="en-US"/>
              <a:t>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 name="Title 1"/>
          <p:cNvSpPr>
            <a:spLocks noGrp="1"/>
          </p:cNvSpPr>
          <p:nvPr>
            <p:ph type="title"/>
          </p:nvPr>
        </p:nvSpPr>
        <p:spPr/>
        <p:txBody>
          <a:bodyPr/>
          <a:lstStyle/>
          <a:p>
            <a:r>
              <a:rPr kumimoji="0" lang="en-US"/>
              <a:t>Click to edit Master title style</a:t>
            </a:r>
          </a:p>
        </p:txBody>
      </p:sp>
    </p:spTree>
    <p:extLst>
      <p:ext uri="{BB962C8B-B14F-4D97-AF65-F5344CB8AC3E}">
        <p14:creationId xmlns:p14="http://schemas.microsoft.com/office/powerpoint/2010/main" val="2619211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AAE819F-B7FD-4B29-8F66-9E318144BC2A}" type="datetime1">
              <a:rPr lang="en-US" smtClean="0"/>
              <a:t>8/25/2017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1CF334-2D5C-4859-84A6-CA7E6E43FAEB}" type="slidenum">
              <a:rPr lang="en-US" smtClean="0"/>
              <a:t>‹#›</a:t>
            </a:fld>
            <a:endParaRPr lang="en-US"/>
          </a:p>
        </p:txBody>
      </p:sp>
      <p:sp>
        <p:nvSpPr>
          <p:cNvPr id="3" name="Text Placeholder 2"/>
          <p:cNvSpPr>
            <a:spLocks noGrp="1"/>
          </p:cNvSpPr>
          <p:nvPr>
            <p:ph type="body" idx="1"/>
          </p:nvPr>
        </p:nvSpPr>
        <p:spPr>
          <a:xfrm>
            <a:off x="963084" y="3367088"/>
            <a:ext cx="10363200" cy="1509712"/>
          </a:xfrm>
        </p:spPr>
        <p:txBody>
          <a:bodyPr anchor="t"/>
          <a:lstStyle>
            <a:lvl1pPr marL="45720" indent="0">
              <a:buNone/>
              <a:defRPr sz="2100" b="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Edit Master text styles</a:t>
            </a:r>
          </a:p>
        </p:txBody>
      </p:sp>
      <p:sp>
        <p:nvSpPr>
          <p:cNvPr id="2" name="Title 1"/>
          <p:cNvSpPr>
            <a:spLocks noGrp="1"/>
          </p:cNvSpPr>
          <p:nvPr>
            <p:ph type="title"/>
          </p:nvPr>
        </p:nvSpPr>
        <p:spPr>
          <a:xfrm>
            <a:off x="963084" y="1981201"/>
            <a:ext cx="10363200" cy="1362075"/>
          </a:xfrm>
        </p:spPr>
        <p:txBody>
          <a:bodyPr anchor="b">
            <a:noAutofit/>
          </a:bodyPr>
          <a:lstStyle>
            <a:lvl1pPr algn="l">
              <a:buNone/>
              <a:defRPr sz="4300" b="1" cap="none" baseline="0">
                <a:ln w="12700">
                  <a:solidFill>
                    <a:schemeClr val="accent2">
                      <a:shade val="90000"/>
                      <a:satMod val="150000"/>
                    </a:schemeClr>
                  </a:solidFill>
                </a:ln>
                <a:solidFill>
                  <a:schemeClr val="accent2"/>
                </a:solidFill>
                <a:effectLst/>
              </a:defRPr>
            </a:lvl1pPr>
          </a:lstStyle>
          <a:p>
            <a:r>
              <a:rPr kumimoji="0" lang="en-US"/>
              <a:t>Click to edit Master title style</a:t>
            </a:r>
            <a:endParaRPr kumimoji="0" lang="en-US" dirty="0"/>
          </a:p>
        </p:txBody>
      </p:sp>
    </p:spTree>
    <p:extLst>
      <p:ext uri="{BB962C8B-B14F-4D97-AF65-F5344CB8AC3E}">
        <p14:creationId xmlns:p14="http://schemas.microsoft.com/office/powerpoint/2010/main" val="7098583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D4CA159C-B6E0-4F10-9F4A-2FA57003B139}" type="datetime1">
              <a:rPr lang="en-US" smtClean="0"/>
              <a:t>8/25/2017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1CF334-2D5C-4859-84A6-CA7E6E43FAEB}" type="slidenum">
              <a:rPr lang="en-US" smtClean="0"/>
              <a:t>‹#›</a:t>
            </a:fld>
            <a:endParaRPr lang="en-US"/>
          </a:p>
        </p:txBody>
      </p:sp>
      <p:sp>
        <p:nvSpPr>
          <p:cNvPr id="4" name="Content Placeholder 3"/>
          <p:cNvSpPr>
            <a:spLocks noGrp="1"/>
          </p:cNvSpPr>
          <p:nvPr>
            <p:ph sz="half" idx="2"/>
          </p:nvPr>
        </p:nvSpPr>
        <p:spPr>
          <a:xfrm>
            <a:off x="6197600" y="2249425"/>
            <a:ext cx="5384800" cy="4341875"/>
          </a:xfrm>
        </p:spPr>
        <p:txBody>
          <a:bodyPr/>
          <a:lstStyle>
            <a:lvl1pPr>
              <a:defRPr sz="2000"/>
            </a:lvl1pPr>
            <a:lvl2pPr>
              <a:defRPr sz="1900"/>
            </a:lvl2pPr>
            <a:lvl3pPr>
              <a:defRPr sz="1800"/>
            </a:lvl3pPr>
            <a:lvl4pPr>
              <a:defRPr sz="1800"/>
            </a:lvl4pPr>
            <a:lvl5pPr>
              <a:defRPr sz="1800"/>
            </a:lvl5pPr>
          </a:lstStyle>
          <a:p>
            <a:pPr lvl="0" eaLnBrk="1" latinLnBrk="0" hangingPunct="1"/>
            <a:r>
              <a:rPr lang="en-US"/>
              <a:t>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3" name="Content Placeholder 2"/>
          <p:cNvSpPr>
            <a:spLocks noGrp="1"/>
          </p:cNvSpPr>
          <p:nvPr>
            <p:ph sz="half" idx="1"/>
          </p:nvPr>
        </p:nvSpPr>
        <p:spPr>
          <a:xfrm>
            <a:off x="609600" y="2249425"/>
            <a:ext cx="5384800" cy="4341875"/>
          </a:xfrm>
        </p:spPr>
        <p:txBody>
          <a:bodyPr/>
          <a:lstStyle>
            <a:lvl1pPr>
              <a:defRPr sz="2000"/>
            </a:lvl1pPr>
            <a:lvl2pPr>
              <a:defRPr sz="1900"/>
            </a:lvl2pPr>
            <a:lvl3pPr>
              <a:defRPr sz="1800"/>
            </a:lvl3pPr>
            <a:lvl4pPr>
              <a:defRPr sz="1800"/>
            </a:lvl4pPr>
            <a:lvl5pPr>
              <a:defRPr sz="1800"/>
            </a:lvl5pPr>
          </a:lstStyle>
          <a:p>
            <a:pPr lvl="0" eaLnBrk="1" latinLnBrk="0" hangingPunct="1"/>
            <a:r>
              <a:rPr lang="en-US"/>
              <a:t>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 name="Title 1"/>
          <p:cNvSpPr>
            <a:spLocks noGrp="1"/>
          </p:cNvSpPr>
          <p:nvPr>
            <p:ph type="title"/>
          </p:nvPr>
        </p:nvSpPr>
        <p:spPr/>
        <p:txBody>
          <a:bodyPr/>
          <a:lstStyle/>
          <a:p>
            <a:r>
              <a:rPr kumimoji="0" lang="en-US"/>
              <a:t>Click to edit Master title style</a:t>
            </a:r>
          </a:p>
        </p:txBody>
      </p:sp>
    </p:spTree>
    <p:extLst>
      <p:ext uri="{BB962C8B-B14F-4D97-AF65-F5344CB8AC3E}">
        <p14:creationId xmlns:p14="http://schemas.microsoft.com/office/powerpoint/2010/main" val="11635496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6" name="Date Placeholder 25"/>
          <p:cNvSpPr>
            <a:spLocks noGrp="1"/>
          </p:cNvSpPr>
          <p:nvPr>
            <p:ph type="dt" sz="half" idx="10"/>
          </p:nvPr>
        </p:nvSpPr>
        <p:spPr/>
        <p:txBody>
          <a:bodyPr rtlCol="0"/>
          <a:lstStyle/>
          <a:p>
            <a:fld id="{8170CBBB-D1D1-4386-A5E9-07F3477B78F3}" type="datetime1">
              <a:rPr lang="en-US" smtClean="0"/>
              <a:t>8/25/2017</a:t>
            </a:fld>
            <a:endParaRPr lang="en-US"/>
          </a:p>
        </p:txBody>
      </p:sp>
      <p:sp>
        <p:nvSpPr>
          <p:cNvPr id="27" name="Slide Number Placeholder 26"/>
          <p:cNvSpPr>
            <a:spLocks noGrp="1"/>
          </p:cNvSpPr>
          <p:nvPr>
            <p:ph type="sldNum" sz="quarter" idx="11"/>
          </p:nvPr>
        </p:nvSpPr>
        <p:spPr/>
        <p:txBody>
          <a:bodyPr rtlCol="0"/>
          <a:lstStyle/>
          <a:p>
            <a:fld id="{401CF334-2D5C-4859-84A6-CA7E6E43FAEB}" type="slidenum">
              <a:rPr lang="en-US" smtClean="0"/>
              <a:t>‹#›</a:t>
            </a:fld>
            <a:endParaRPr lang="en-US"/>
          </a:p>
        </p:txBody>
      </p:sp>
      <p:sp>
        <p:nvSpPr>
          <p:cNvPr id="28" name="Footer Placeholder 27"/>
          <p:cNvSpPr>
            <a:spLocks noGrp="1"/>
          </p:cNvSpPr>
          <p:nvPr>
            <p:ph type="ftr" sz="quarter" idx="12"/>
          </p:nvPr>
        </p:nvSpPr>
        <p:spPr/>
        <p:txBody>
          <a:bodyPr rtlCol="0"/>
          <a:lstStyle/>
          <a:p>
            <a:endParaRPr lang="en-US"/>
          </a:p>
        </p:txBody>
      </p:sp>
      <p:sp>
        <p:nvSpPr>
          <p:cNvPr id="6" name="Content Placeholder 5"/>
          <p:cNvSpPr>
            <a:spLocks noGrp="1"/>
          </p:cNvSpPr>
          <p:nvPr>
            <p:ph sz="quarter" idx="4"/>
          </p:nvPr>
        </p:nvSpPr>
        <p:spPr>
          <a:xfrm>
            <a:off x="6291073" y="2708519"/>
            <a:ext cx="5389033" cy="3886200"/>
          </a:xfrm>
        </p:spPr>
        <p:txBody>
          <a:bodyPr/>
          <a:lstStyle>
            <a:lvl1pPr>
              <a:defRPr sz="2000"/>
            </a:lvl1pPr>
            <a:lvl2pPr>
              <a:defRPr sz="2000"/>
            </a:lvl2pPr>
            <a:lvl3pPr>
              <a:defRPr sz="1800"/>
            </a:lvl3pPr>
            <a:lvl4pPr>
              <a:defRPr sz="1600"/>
            </a:lvl4pPr>
            <a:lvl5pPr>
              <a:defRPr sz="1600"/>
            </a:lvl5pPr>
          </a:lstStyle>
          <a:p>
            <a:pPr lvl="0" eaLnBrk="1" latinLnBrk="0" hangingPunct="1"/>
            <a:r>
              <a:rPr lang="en-US"/>
              <a:t>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Text Placeholder 3"/>
          <p:cNvSpPr>
            <a:spLocks noGrp="1"/>
          </p:cNvSpPr>
          <p:nvPr>
            <p:ph type="body" sz="half" idx="3"/>
          </p:nvPr>
        </p:nvSpPr>
        <p:spPr>
          <a:xfrm>
            <a:off x="6294968" y="2244970"/>
            <a:ext cx="5389033" cy="457200"/>
          </a:xfrm>
          <a:solidFill>
            <a:schemeClr val="accent2">
              <a:lumMod val="60000"/>
              <a:lumOff val="40000"/>
              <a:alpha val="25000"/>
            </a:schemeClr>
          </a:solidFill>
          <a:ln w="12700">
            <a:solidFill>
              <a:schemeClr val="accent2"/>
            </a:solidFill>
          </a:ln>
        </p:spPr>
        <p:txBody>
          <a:bodyPr anchor="ctr">
            <a:noAutofit/>
          </a:bodyPr>
          <a:lstStyle>
            <a:lvl1pPr marL="45720" indent="0">
              <a:buNone/>
              <a:defRPr sz="1900" b="1">
                <a:solidFill>
                  <a:schemeClr val="tx1">
                    <a:tint val="95000"/>
                  </a:schemeClr>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Edit Master text styles</a:t>
            </a:r>
          </a:p>
        </p:txBody>
      </p:sp>
      <p:sp>
        <p:nvSpPr>
          <p:cNvPr id="5" name="Content Placeholder 4"/>
          <p:cNvSpPr>
            <a:spLocks noGrp="1"/>
          </p:cNvSpPr>
          <p:nvPr>
            <p:ph sz="quarter" idx="2"/>
          </p:nvPr>
        </p:nvSpPr>
        <p:spPr>
          <a:xfrm>
            <a:off x="508000" y="2708519"/>
            <a:ext cx="5388864" cy="3886200"/>
          </a:xfrm>
        </p:spPr>
        <p:txBody>
          <a:bodyPr/>
          <a:lstStyle>
            <a:lvl1pPr>
              <a:defRPr sz="2000"/>
            </a:lvl1pPr>
            <a:lvl2pPr>
              <a:defRPr sz="2000"/>
            </a:lvl2pPr>
            <a:lvl3pPr>
              <a:defRPr sz="1800"/>
            </a:lvl3pPr>
            <a:lvl4pPr>
              <a:defRPr sz="1600"/>
            </a:lvl4pPr>
            <a:lvl5pPr>
              <a:defRPr sz="1600"/>
            </a:lvl5pPr>
          </a:lstStyle>
          <a:p>
            <a:pPr lvl="0" eaLnBrk="1" latinLnBrk="0" hangingPunct="1"/>
            <a:r>
              <a:rPr lang="en-US"/>
              <a:t>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3" name="Text Placeholder 2"/>
          <p:cNvSpPr>
            <a:spLocks noGrp="1"/>
          </p:cNvSpPr>
          <p:nvPr>
            <p:ph type="body" idx="1"/>
          </p:nvPr>
        </p:nvSpPr>
        <p:spPr>
          <a:xfrm>
            <a:off x="508000" y="2244970"/>
            <a:ext cx="5388864" cy="457200"/>
          </a:xfrm>
          <a:solidFill>
            <a:schemeClr val="accent2">
              <a:lumMod val="60000"/>
              <a:lumOff val="40000"/>
              <a:alpha val="25000"/>
            </a:schemeClr>
          </a:solidFill>
          <a:ln w="12700">
            <a:solidFill>
              <a:schemeClr val="accent2"/>
            </a:solidFill>
          </a:ln>
        </p:spPr>
        <p:txBody>
          <a:bodyPr anchor="ctr">
            <a:noAutofit/>
          </a:bodyPr>
          <a:lstStyle>
            <a:lvl1pPr marL="45720" indent="0">
              <a:buNone/>
              <a:defRPr sz="1900" b="1">
                <a:solidFill>
                  <a:schemeClr val="tx1">
                    <a:tint val="95000"/>
                  </a:schemeClr>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Edit Master text styles</a:t>
            </a:r>
          </a:p>
        </p:txBody>
      </p:sp>
      <p:sp>
        <p:nvSpPr>
          <p:cNvPr id="2" name="Title 1"/>
          <p:cNvSpPr>
            <a:spLocks noGrp="1"/>
          </p:cNvSpPr>
          <p:nvPr>
            <p:ph type="title"/>
          </p:nvPr>
        </p:nvSpPr>
        <p:spPr>
          <a:xfrm>
            <a:off x="508000" y="1143000"/>
            <a:ext cx="11176000" cy="1069848"/>
          </a:xfrm>
        </p:spPr>
        <p:txBody>
          <a:bodyPr anchor="ctr"/>
          <a:lstStyle>
            <a:lvl1pPr>
              <a:defRPr sz="4000" b="0" i="0" cap="none" baseline="0"/>
            </a:lvl1pPr>
          </a:lstStyle>
          <a:p>
            <a:r>
              <a:rPr kumimoji="0" lang="en-US"/>
              <a:t>Click to edit Master title style</a:t>
            </a:r>
          </a:p>
        </p:txBody>
      </p:sp>
    </p:spTree>
    <p:extLst>
      <p:ext uri="{BB962C8B-B14F-4D97-AF65-F5344CB8AC3E}">
        <p14:creationId xmlns:p14="http://schemas.microsoft.com/office/powerpoint/2010/main" val="918306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8778240" y="612648"/>
            <a:ext cx="1276352" cy="457200"/>
          </a:xfrm>
        </p:spPr>
        <p:txBody>
          <a:bodyPr/>
          <a:lstStyle/>
          <a:p>
            <a:fld id="{9FA4CAD8-0EA7-4615-B69B-B2F199EF3A93}" type="datetime1">
              <a:rPr lang="en-US" smtClean="0"/>
              <a:t>8/25/2017</a:t>
            </a:fld>
            <a:endParaRPr lang="en-US"/>
          </a:p>
        </p:txBody>
      </p:sp>
      <p:sp>
        <p:nvSpPr>
          <p:cNvPr id="4" name="Footer Placeholder 3"/>
          <p:cNvSpPr>
            <a:spLocks noGrp="1"/>
          </p:cNvSpPr>
          <p:nvPr>
            <p:ph type="ftr" sz="quarter" idx="11"/>
          </p:nvPr>
        </p:nvSpPr>
        <p:spPr>
          <a:xfrm>
            <a:off x="7010400" y="612648"/>
            <a:ext cx="1767840" cy="457200"/>
          </a:xfrm>
        </p:spPr>
        <p:txBody>
          <a:bodyPr/>
          <a:lstStyle/>
          <a:p>
            <a:endParaRPr lang="en-US"/>
          </a:p>
        </p:txBody>
      </p:sp>
      <p:sp>
        <p:nvSpPr>
          <p:cNvPr id="5" name="Slide Number Placeholder 4"/>
          <p:cNvSpPr>
            <a:spLocks noGrp="1"/>
          </p:cNvSpPr>
          <p:nvPr>
            <p:ph type="sldNum" sz="quarter" idx="12"/>
          </p:nvPr>
        </p:nvSpPr>
        <p:spPr>
          <a:xfrm>
            <a:off x="10899648" y="2272"/>
            <a:ext cx="1016000" cy="365760"/>
          </a:xfrm>
        </p:spPr>
        <p:txBody>
          <a:bodyPr/>
          <a:lstStyle/>
          <a:p>
            <a:fld id="{401CF334-2D5C-4859-84A6-CA7E6E43FAEB}" type="slidenum">
              <a:rPr lang="en-US" smtClean="0"/>
              <a:t>‹#›</a:t>
            </a:fld>
            <a:endParaRPr lang="en-US"/>
          </a:p>
        </p:txBody>
      </p:sp>
      <p:sp>
        <p:nvSpPr>
          <p:cNvPr id="2" name="Title 1"/>
          <p:cNvSpPr>
            <a:spLocks noGrp="1"/>
          </p:cNvSpPr>
          <p:nvPr>
            <p:ph type="title"/>
          </p:nvPr>
        </p:nvSpPr>
        <p:spPr>
          <a:xfrm>
            <a:off x="609600" y="1143000"/>
            <a:ext cx="10972800" cy="1069848"/>
          </a:xfrm>
        </p:spPr>
        <p:txBody>
          <a:bodyPr anchor="ctr"/>
          <a:lstStyle>
            <a:lvl1pPr>
              <a:defRPr sz="4000">
                <a:solidFill>
                  <a:schemeClr val="tx2"/>
                </a:solidFill>
              </a:defRPr>
            </a:lvl1pPr>
          </a:lstStyle>
          <a:p>
            <a:r>
              <a:rPr kumimoji="0" lang="en-US"/>
              <a:t>Click to edit Master title style</a:t>
            </a:r>
          </a:p>
        </p:txBody>
      </p:sp>
    </p:spTree>
    <p:extLst>
      <p:ext uri="{BB962C8B-B14F-4D97-AF65-F5344CB8AC3E}">
        <p14:creationId xmlns:p14="http://schemas.microsoft.com/office/powerpoint/2010/main" val="28406049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9234BD7-6953-492C-921B-E68B2D7F14C8}" type="datetime1">
              <a:rPr lang="en-US" smtClean="0"/>
              <a:t>8/25/2017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01CF334-2D5C-4859-84A6-CA7E6E43FAEB}" type="slidenum">
              <a:rPr lang="en-US" smtClean="0"/>
              <a:t>‹#›</a:t>
            </a:fld>
            <a:endParaRPr lang="en-US"/>
          </a:p>
        </p:txBody>
      </p:sp>
    </p:spTree>
    <p:extLst>
      <p:ext uri="{BB962C8B-B14F-4D97-AF65-F5344CB8AC3E}">
        <p14:creationId xmlns:p14="http://schemas.microsoft.com/office/powerpoint/2010/main" val="30582242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35A17D9B-D4D3-4E23-88DF-2E354FA43196}" type="datetime1">
              <a:rPr lang="en-US" smtClean="0"/>
              <a:t>8/25/2017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1CF334-2D5C-4859-84A6-CA7E6E43FAEB}" type="slidenum">
              <a:rPr lang="en-US" smtClean="0"/>
              <a:t>‹#›</a:t>
            </a:fld>
            <a:endParaRPr lang="en-US"/>
          </a:p>
        </p:txBody>
      </p:sp>
      <p:sp>
        <p:nvSpPr>
          <p:cNvPr id="4" name="Content Placeholder 3"/>
          <p:cNvSpPr>
            <a:spLocks noGrp="1"/>
          </p:cNvSpPr>
          <p:nvPr>
            <p:ph sz="half" idx="1"/>
          </p:nvPr>
        </p:nvSpPr>
        <p:spPr>
          <a:xfrm>
            <a:off x="203200" y="776287"/>
            <a:ext cx="6803136" cy="5805083"/>
          </a:xfrm>
        </p:spPr>
        <p:txBody>
          <a:bodyPr/>
          <a:lstStyle>
            <a:lvl1pPr>
              <a:defRPr sz="3200"/>
            </a:lvl1pPr>
            <a:lvl2pPr>
              <a:defRPr sz="2800"/>
            </a:lvl2pPr>
            <a:lvl3pPr>
              <a:defRPr sz="2400"/>
            </a:lvl3pPr>
            <a:lvl4pPr>
              <a:defRPr sz="2000"/>
            </a:lvl4pPr>
            <a:lvl5pPr>
              <a:defRPr sz="2000"/>
            </a:lvl5pPr>
          </a:lstStyle>
          <a:p>
            <a:pPr lvl="0" eaLnBrk="1" latinLnBrk="0" hangingPunct="1"/>
            <a:r>
              <a:rPr lang="en-US"/>
              <a:t>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3" name="Text Placeholder 2"/>
          <p:cNvSpPr>
            <a:spLocks noGrp="1"/>
          </p:cNvSpPr>
          <p:nvPr>
            <p:ph type="body" idx="2"/>
          </p:nvPr>
        </p:nvSpPr>
        <p:spPr>
          <a:xfrm>
            <a:off x="7137995" y="2010727"/>
            <a:ext cx="4511040" cy="4580573"/>
          </a:xfrm>
        </p:spPr>
        <p:txBody>
          <a:bodyPr/>
          <a:lstStyle>
            <a:lvl1pPr marL="9144" indent="0">
              <a:buNone/>
              <a:defRPr sz="1400"/>
            </a:lvl1pPr>
            <a:lvl2pPr>
              <a:buNone/>
              <a:defRPr sz="1200"/>
            </a:lvl2pPr>
            <a:lvl3pPr>
              <a:buNone/>
              <a:defRPr sz="1000"/>
            </a:lvl3pPr>
            <a:lvl4pPr>
              <a:buNone/>
              <a:defRPr sz="900"/>
            </a:lvl4pPr>
            <a:lvl5pPr>
              <a:buNone/>
              <a:defRPr sz="900"/>
            </a:lvl5pPr>
          </a:lstStyle>
          <a:p>
            <a:pPr lvl="0" eaLnBrk="1" latinLnBrk="0" hangingPunct="1"/>
            <a:r>
              <a:rPr kumimoji="0" lang="en-US"/>
              <a:t>Edit Master text styles</a:t>
            </a:r>
          </a:p>
        </p:txBody>
      </p:sp>
      <p:sp>
        <p:nvSpPr>
          <p:cNvPr id="2" name="Title 1"/>
          <p:cNvSpPr>
            <a:spLocks noGrp="1"/>
          </p:cNvSpPr>
          <p:nvPr>
            <p:ph type="title"/>
          </p:nvPr>
        </p:nvSpPr>
        <p:spPr>
          <a:xfrm>
            <a:off x="7137995" y="1101970"/>
            <a:ext cx="4511040" cy="877824"/>
          </a:xfrm>
        </p:spPr>
        <p:txBody>
          <a:bodyPr anchor="b"/>
          <a:lstStyle>
            <a:lvl1pPr algn="l">
              <a:buNone/>
              <a:defRPr sz="1800" b="1"/>
            </a:lvl1pPr>
          </a:lstStyle>
          <a:p>
            <a:r>
              <a:rPr kumimoji="0" lang="en-US"/>
              <a:t>Click to edit Master title style</a:t>
            </a:r>
          </a:p>
        </p:txBody>
      </p:sp>
    </p:spTree>
    <p:extLst>
      <p:ext uri="{BB962C8B-B14F-4D97-AF65-F5344CB8AC3E}">
        <p14:creationId xmlns:p14="http://schemas.microsoft.com/office/powerpoint/2010/main" val="12307516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41F67C5-D04E-4576-B61C-12ABA14BBD6C}" type="datetime1">
              <a:rPr lang="en-US" smtClean="0"/>
              <a:t>8/25/2017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1CF334-2D5C-4859-84A6-CA7E6E43FAEB}" type="slidenum">
              <a:rPr lang="en-US" smtClean="0"/>
              <a:t>‹#›</a:t>
            </a:fld>
            <a:endParaRPr lang="en-US"/>
          </a:p>
        </p:txBody>
      </p:sp>
      <p:sp>
        <p:nvSpPr>
          <p:cNvPr id="3" name="Picture Placeholder 2"/>
          <p:cNvSpPr>
            <a:spLocks noGrp="1"/>
          </p:cNvSpPr>
          <p:nvPr>
            <p:ph type="pic" idx="1"/>
          </p:nvPr>
        </p:nvSpPr>
        <p:spPr>
          <a:xfrm>
            <a:off x="538228" y="1143000"/>
            <a:ext cx="6096000" cy="4572000"/>
          </a:xfrm>
          <a:solidFill>
            <a:srgbClr val="EAEAEA"/>
          </a:solidFill>
          <a:ln w="50800">
            <a:solidFill>
              <a:srgbClr val="FFFFFF"/>
            </a:solidFill>
            <a:miter lim="800000"/>
          </a:ln>
          <a:effectLst>
            <a:outerShdw blurRad="57150" dist="31750" dir="4800000" algn="tl" rotWithShape="0">
              <a:srgbClr val="000000">
                <a:alpha val="25000"/>
              </a:srgbClr>
            </a:outerShdw>
          </a:effectLst>
          <a:scene3d>
            <a:camera prst="orthographicFront"/>
            <a:lightRig rig="twoPt" dir="t">
              <a:rot lat="0" lon="0" rev="7200000"/>
            </a:lightRig>
          </a:scene3d>
          <a:sp3d contourW="2540">
            <a:bevelT w="25400" h="19050"/>
            <a:contourClr>
              <a:srgbClr val="AEAEAE"/>
            </a:contourClr>
          </a:sp3d>
        </p:spPr>
        <p:txBody>
          <a:bodyPr/>
          <a:lstStyle>
            <a:lvl1pPr marL="0" indent="0">
              <a:buNone/>
              <a:defRPr sz="3200"/>
            </a:lvl1pPr>
          </a:lstStyle>
          <a:p>
            <a:r>
              <a:rPr kumimoji="0" lang="en-US"/>
              <a:t>Click icon to add picture</a:t>
            </a:r>
            <a:endParaRPr kumimoji="0" lang="en-US" dirty="0"/>
          </a:p>
        </p:txBody>
      </p:sp>
      <p:sp>
        <p:nvSpPr>
          <p:cNvPr id="4" name="Text Placeholder 3"/>
          <p:cNvSpPr>
            <a:spLocks noGrp="1"/>
          </p:cNvSpPr>
          <p:nvPr>
            <p:ph type="body" sz="half" idx="2"/>
          </p:nvPr>
        </p:nvSpPr>
        <p:spPr>
          <a:xfrm>
            <a:off x="8117924" y="3274309"/>
            <a:ext cx="3454400" cy="2516489"/>
          </a:xfrm>
        </p:spPr>
        <p:txBody>
          <a:bodyPr lIns="0" tIns="0" rIns="45720" anchor="t"/>
          <a:lstStyle>
            <a:lvl1pPr marL="0" indent="0">
              <a:lnSpc>
                <a:spcPct val="100000"/>
              </a:lnSpc>
              <a:spcBef>
                <a:spcPts val="0"/>
              </a:spcBef>
              <a:buFontTx/>
              <a:buNone/>
              <a:defRPr sz="1300"/>
            </a:lvl1pPr>
            <a:lvl2pPr>
              <a:buFontTx/>
              <a:buNone/>
              <a:defRPr sz="1200"/>
            </a:lvl2pPr>
            <a:lvl3pPr>
              <a:buFontTx/>
              <a:buNone/>
              <a:defRPr sz="1000"/>
            </a:lvl3pPr>
            <a:lvl4pPr>
              <a:buFontTx/>
              <a:buNone/>
              <a:defRPr sz="900"/>
            </a:lvl4pPr>
            <a:lvl5pPr>
              <a:buFontTx/>
              <a:buNone/>
              <a:defRPr sz="900"/>
            </a:lvl5pPr>
          </a:lstStyle>
          <a:p>
            <a:pPr lvl="0" eaLnBrk="1" latinLnBrk="0" hangingPunct="1"/>
            <a:r>
              <a:rPr kumimoji="0" lang="en-US"/>
              <a:t>Edit Master text styles</a:t>
            </a:r>
          </a:p>
        </p:txBody>
      </p:sp>
      <p:sp>
        <p:nvSpPr>
          <p:cNvPr id="2" name="Title 1"/>
          <p:cNvSpPr>
            <a:spLocks noGrp="1"/>
          </p:cNvSpPr>
          <p:nvPr>
            <p:ph type="title"/>
          </p:nvPr>
        </p:nvSpPr>
        <p:spPr>
          <a:xfrm>
            <a:off x="7253913" y="1109161"/>
            <a:ext cx="782404" cy="4681637"/>
          </a:xfrm>
        </p:spPr>
        <p:txBody>
          <a:bodyPr vert="vert270" lIns="45720" tIns="0" rIns="45720" anchor="t"/>
          <a:lstStyle>
            <a:lvl1pPr algn="ctr">
              <a:buNone/>
              <a:defRPr sz="2000" b="1"/>
            </a:lvl1pPr>
          </a:lstStyle>
          <a:p>
            <a:r>
              <a:rPr kumimoji="0" lang="en-US"/>
              <a:t>Click to edit Master title style</a:t>
            </a:r>
          </a:p>
        </p:txBody>
      </p:sp>
    </p:spTree>
    <p:extLst>
      <p:ext uri="{BB962C8B-B14F-4D97-AF65-F5344CB8AC3E}">
        <p14:creationId xmlns:p14="http://schemas.microsoft.com/office/powerpoint/2010/main" val="9317487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8" name="Rectangle 27"/>
          <p:cNvSpPr/>
          <p:nvPr/>
        </p:nvSpPr>
        <p:spPr>
          <a:xfrm>
            <a:off x="1" y="366819"/>
            <a:ext cx="12192000" cy="84407"/>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29" name="Rectangle 28"/>
          <p:cNvSpPr/>
          <p:nvPr/>
        </p:nvSpPr>
        <p:spPr>
          <a:xfrm>
            <a:off x="0" y="-1"/>
            <a:ext cx="12192000" cy="310663"/>
          </a:xfrm>
          <a:prstGeom prst="rect">
            <a:avLst/>
          </a:prstGeom>
          <a:solidFill>
            <a:schemeClr val="tx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30" name="Rectangle 29"/>
          <p:cNvSpPr/>
          <p:nvPr/>
        </p:nvSpPr>
        <p:spPr>
          <a:xfrm>
            <a:off x="1" y="308277"/>
            <a:ext cx="12192001" cy="91441"/>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31" name="Rectangle 30"/>
          <p:cNvSpPr/>
          <p:nvPr/>
        </p:nvSpPr>
        <p:spPr>
          <a:xfrm flipV="1">
            <a:off x="7213577" y="360247"/>
            <a:ext cx="4978425" cy="9108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32" name="Rectangle 31"/>
          <p:cNvSpPr/>
          <p:nvPr/>
        </p:nvSpPr>
        <p:spPr>
          <a:xfrm flipV="1">
            <a:off x="7213601" y="440113"/>
            <a:ext cx="4978401" cy="180035"/>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useBgFill="1">
        <p:nvSpPr>
          <p:cNvPr id="33" name="Rounded Rectangle 32"/>
          <p:cNvSpPr/>
          <p:nvPr/>
        </p:nvSpPr>
        <p:spPr bwMode="white">
          <a:xfrm>
            <a:off x="7209785" y="497504"/>
            <a:ext cx="4084320" cy="27432"/>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useBgFill="1">
        <p:nvSpPr>
          <p:cNvPr id="34" name="Rounded Rectangle 33"/>
          <p:cNvSpPr/>
          <p:nvPr/>
        </p:nvSpPr>
        <p:spPr bwMode="white">
          <a:xfrm>
            <a:off x="9831528" y="588943"/>
            <a:ext cx="2133600" cy="36576"/>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35" name="Rectangle 34"/>
          <p:cNvSpPr/>
          <p:nvPr/>
        </p:nvSpPr>
        <p:spPr bwMode="invGray">
          <a:xfrm>
            <a:off x="12113288" y="-2001"/>
            <a:ext cx="76835" cy="621792"/>
          </a:xfrm>
          <a:prstGeom prst="rect">
            <a:avLst/>
          </a:prstGeom>
          <a:solidFill>
            <a:srgbClr val="FFFFFF">
              <a:alpha val="65098"/>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36" name="Rectangle 35"/>
          <p:cNvSpPr/>
          <p:nvPr/>
        </p:nvSpPr>
        <p:spPr bwMode="invGray">
          <a:xfrm>
            <a:off x="12059308" y="-2001"/>
            <a:ext cx="36576" cy="621792"/>
          </a:xfrm>
          <a:prstGeom prst="rect">
            <a:avLst/>
          </a:prstGeom>
          <a:solidFill>
            <a:srgbClr val="FFFFFF">
              <a:alpha val="65098"/>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37" name="Rectangle 36"/>
          <p:cNvSpPr/>
          <p:nvPr/>
        </p:nvSpPr>
        <p:spPr bwMode="invGray">
          <a:xfrm>
            <a:off x="12033904" y="-2001"/>
            <a:ext cx="12192" cy="621792"/>
          </a:xfrm>
          <a:prstGeom prst="rect">
            <a:avLst/>
          </a:prstGeom>
          <a:solidFill>
            <a:srgbClr val="FFFFFF">
              <a:alpha val="6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38" name="Rectangle 37"/>
          <p:cNvSpPr/>
          <p:nvPr/>
        </p:nvSpPr>
        <p:spPr bwMode="invGray">
          <a:xfrm>
            <a:off x="11967231" y="-2001"/>
            <a:ext cx="36576" cy="621792"/>
          </a:xfrm>
          <a:prstGeom prst="rect">
            <a:avLst/>
          </a:prstGeom>
          <a:solidFill>
            <a:srgbClr val="FFFFFF">
              <a:alpha val="4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39" name="Rectangle 38"/>
          <p:cNvSpPr/>
          <p:nvPr/>
        </p:nvSpPr>
        <p:spPr bwMode="invGray">
          <a:xfrm>
            <a:off x="11887569" y="380"/>
            <a:ext cx="73152" cy="585216"/>
          </a:xfrm>
          <a:prstGeom prst="rect">
            <a:avLst/>
          </a:prstGeom>
          <a:solidFill>
            <a:srgbClr val="FFFFFF">
              <a:alpha val="2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40" name="Rectangle 39"/>
          <p:cNvSpPr/>
          <p:nvPr/>
        </p:nvSpPr>
        <p:spPr bwMode="invGray">
          <a:xfrm>
            <a:off x="11831300" y="380"/>
            <a:ext cx="12192" cy="585216"/>
          </a:xfrm>
          <a:prstGeom prst="rect">
            <a:avLst/>
          </a:prstGeom>
          <a:solidFill>
            <a:srgbClr val="FFFFFF">
              <a:alpha val="30196"/>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14" name="Date Placeholder 13"/>
          <p:cNvSpPr>
            <a:spLocks noGrp="1"/>
          </p:cNvSpPr>
          <p:nvPr>
            <p:ph type="dt" sz="half" idx="2"/>
          </p:nvPr>
        </p:nvSpPr>
        <p:spPr>
          <a:xfrm>
            <a:off x="8782048" y="612648"/>
            <a:ext cx="1276352" cy="457200"/>
          </a:xfrm>
          <a:prstGeom prst="rect">
            <a:avLst/>
          </a:prstGeom>
        </p:spPr>
        <p:txBody>
          <a:bodyPr vert="horz"/>
          <a:lstStyle>
            <a:lvl1pPr algn="l" eaLnBrk="1" latinLnBrk="0" hangingPunct="1">
              <a:defRPr kumimoji="0" sz="800">
                <a:solidFill>
                  <a:schemeClr val="accent2"/>
                </a:solidFill>
              </a:defRPr>
            </a:lvl1pPr>
          </a:lstStyle>
          <a:p>
            <a:fld id="{C20F09E4-6EA4-4BF3-9FC8-FF40373B88E6}" type="datetime1">
              <a:rPr lang="en-US" smtClean="0"/>
              <a:t>8/25/2017</a:t>
            </a:fld>
            <a:endParaRPr lang="en-US"/>
          </a:p>
        </p:txBody>
      </p:sp>
      <p:sp>
        <p:nvSpPr>
          <p:cNvPr id="3" name="Footer Placeholder 2"/>
          <p:cNvSpPr>
            <a:spLocks noGrp="1"/>
          </p:cNvSpPr>
          <p:nvPr>
            <p:ph type="ftr" sz="quarter" idx="3"/>
          </p:nvPr>
        </p:nvSpPr>
        <p:spPr>
          <a:xfrm>
            <a:off x="7010400" y="612648"/>
            <a:ext cx="1767840" cy="457200"/>
          </a:xfrm>
          <a:prstGeom prst="rect">
            <a:avLst/>
          </a:prstGeom>
        </p:spPr>
        <p:txBody>
          <a:bodyPr vert="horz"/>
          <a:lstStyle>
            <a:lvl1pPr algn="r" eaLnBrk="1" latinLnBrk="0" hangingPunct="1">
              <a:defRPr kumimoji="0" sz="800">
                <a:solidFill>
                  <a:schemeClr val="accent2"/>
                </a:solidFill>
              </a:defRPr>
            </a:lvl1pPr>
          </a:lstStyle>
          <a:p>
            <a:endParaRPr lang="en-US" dirty="0"/>
          </a:p>
        </p:txBody>
      </p:sp>
      <p:sp>
        <p:nvSpPr>
          <p:cNvPr id="23" name="Slide Number Placeholder 22"/>
          <p:cNvSpPr>
            <a:spLocks noGrp="1"/>
          </p:cNvSpPr>
          <p:nvPr>
            <p:ph type="sldNum" sz="quarter" idx="4"/>
          </p:nvPr>
        </p:nvSpPr>
        <p:spPr>
          <a:xfrm>
            <a:off x="10899648" y="2272"/>
            <a:ext cx="1016000" cy="365760"/>
          </a:xfrm>
          <a:prstGeom prst="rect">
            <a:avLst/>
          </a:prstGeom>
        </p:spPr>
        <p:txBody>
          <a:bodyPr vert="horz" anchor="b"/>
          <a:lstStyle>
            <a:lvl1pPr algn="r" eaLnBrk="1" latinLnBrk="0" hangingPunct="1">
              <a:defRPr kumimoji="0" sz="1800">
                <a:solidFill>
                  <a:srgbClr val="FFFFFF"/>
                </a:solidFill>
              </a:defRPr>
            </a:lvl1pPr>
          </a:lstStyle>
          <a:p>
            <a:fld id="{401CF334-2D5C-4859-84A6-CA7E6E43FAEB}" type="slidenum">
              <a:rPr lang="en-US" smtClean="0"/>
              <a:t>‹#›</a:t>
            </a:fld>
            <a:endParaRPr lang="en-US"/>
          </a:p>
        </p:txBody>
      </p:sp>
      <p:sp>
        <p:nvSpPr>
          <p:cNvPr id="13" name="Text Placeholder 12"/>
          <p:cNvSpPr>
            <a:spLocks noGrp="1"/>
          </p:cNvSpPr>
          <p:nvPr>
            <p:ph type="body" idx="1"/>
          </p:nvPr>
        </p:nvSpPr>
        <p:spPr>
          <a:xfrm>
            <a:off x="609600" y="2249424"/>
            <a:ext cx="10972800" cy="4325112"/>
          </a:xfrm>
          <a:prstGeom prst="rect">
            <a:avLst/>
          </a:prstGeom>
        </p:spPr>
        <p:txBody>
          <a:bodyPr vert="horz">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2" name="Title Placeholder 21"/>
          <p:cNvSpPr>
            <a:spLocks noGrp="1"/>
          </p:cNvSpPr>
          <p:nvPr>
            <p:ph type="title"/>
          </p:nvPr>
        </p:nvSpPr>
        <p:spPr>
          <a:xfrm>
            <a:off x="609600" y="1143000"/>
            <a:ext cx="10972800" cy="1066800"/>
          </a:xfrm>
          <a:prstGeom prst="rect">
            <a:avLst/>
          </a:prstGeom>
        </p:spPr>
        <p:txBody>
          <a:bodyPr vert="horz" anchor="ctr">
            <a:normAutofit/>
          </a:bodyPr>
          <a:lstStyle/>
          <a:p>
            <a:r>
              <a:rPr kumimoji="0" lang="en-US"/>
              <a:t>Click to edit Master title style</a:t>
            </a:r>
          </a:p>
        </p:txBody>
      </p:sp>
    </p:spTree>
    <p:extLst>
      <p:ext uri="{BB962C8B-B14F-4D97-AF65-F5344CB8AC3E}">
        <p14:creationId xmlns:p14="http://schemas.microsoft.com/office/powerpoint/2010/main" val="1464872081"/>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rtl="0" eaLnBrk="1" latinLnBrk="0" hangingPunct="1">
        <a:spcBef>
          <a:spcPct val="0"/>
        </a:spcBef>
        <a:buNone/>
        <a:defRPr kumimoji="0" sz="4000" kern="1200">
          <a:solidFill>
            <a:schemeClr val="tx2"/>
          </a:solidFill>
          <a:latin typeface="+mj-lt"/>
          <a:ea typeface="+mj-ea"/>
          <a:cs typeface="+mj-cs"/>
        </a:defRPr>
      </a:lvl1pPr>
    </p:titleStyle>
    <p:bodyStyle>
      <a:lvl1pPr marL="365760" indent="-256032" algn="l" rtl="0" eaLnBrk="1" latinLnBrk="0" hangingPunct="1">
        <a:spcBef>
          <a:spcPts val="300"/>
        </a:spcBef>
        <a:buClr>
          <a:schemeClr val="accent3"/>
        </a:buClr>
        <a:buFont typeface="Georgia"/>
        <a:buChar char="•"/>
        <a:defRPr kumimoji="0" sz="2800" kern="1200">
          <a:solidFill>
            <a:schemeClr val="tx2"/>
          </a:solidFill>
          <a:latin typeface="+mn-lt"/>
          <a:ea typeface="+mn-ea"/>
          <a:cs typeface="+mn-cs"/>
        </a:defRPr>
      </a:lvl1pPr>
      <a:lvl2pPr marL="658368" indent="-246888" algn="l" rtl="0" eaLnBrk="1" latinLnBrk="0" hangingPunct="1">
        <a:spcBef>
          <a:spcPts val="300"/>
        </a:spcBef>
        <a:buClr>
          <a:schemeClr val="accent2"/>
        </a:buClr>
        <a:buFont typeface="Georgia"/>
        <a:buChar char="▫"/>
        <a:defRPr kumimoji="0" sz="2600" kern="1200">
          <a:solidFill>
            <a:schemeClr val="tx2"/>
          </a:solidFill>
          <a:latin typeface="+mn-lt"/>
          <a:ea typeface="+mn-ea"/>
          <a:cs typeface="+mn-cs"/>
        </a:defRPr>
      </a:lvl2pPr>
      <a:lvl3pPr marL="923544" indent="-219456" algn="l" rtl="0" eaLnBrk="1" latinLnBrk="0" hangingPunct="1">
        <a:spcBef>
          <a:spcPts val="300"/>
        </a:spcBef>
        <a:buClr>
          <a:schemeClr val="accent1"/>
        </a:buClr>
        <a:buFont typeface="Wingdings 2" panose="05020102010507070707" pitchFamily="18" charset="2"/>
        <a:buChar char=""/>
        <a:defRPr kumimoji="0" sz="2400" kern="1200">
          <a:solidFill>
            <a:schemeClr val="tx2"/>
          </a:solidFill>
          <a:latin typeface="+mn-lt"/>
          <a:ea typeface="+mn-ea"/>
          <a:cs typeface="+mn-cs"/>
        </a:defRPr>
      </a:lvl3pPr>
      <a:lvl4pPr marL="1179576" indent="-201168" algn="l" rtl="0" eaLnBrk="1" latinLnBrk="0" hangingPunct="1">
        <a:spcBef>
          <a:spcPts val="300"/>
        </a:spcBef>
        <a:buClr>
          <a:schemeClr val="accent1"/>
        </a:buClr>
        <a:buFont typeface="Wingdings 2" panose="05020102010507070707" pitchFamily="18" charset="2"/>
        <a:buChar char=""/>
        <a:defRPr kumimoji="0" sz="2200" kern="1200">
          <a:solidFill>
            <a:schemeClr val="tx2"/>
          </a:solidFill>
          <a:latin typeface="+mn-lt"/>
          <a:ea typeface="+mn-ea"/>
          <a:cs typeface="+mn-cs"/>
        </a:defRPr>
      </a:lvl4pPr>
      <a:lvl5pPr marL="1389888" indent="-182880" algn="l" rtl="0" eaLnBrk="1" latinLnBrk="0" hangingPunct="1">
        <a:spcBef>
          <a:spcPts val="300"/>
        </a:spcBef>
        <a:buClr>
          <a:schemeClr val="accent1"/>
        </a:buClr>
        <a:buFont typeface="Wingdings 2" panose="05020102010507070707" pitchFamily="18" charset="2"/>
        <a:buChar char=""/>
        <a:defRPr kumimoji="0" sz="2000" kern="1200">
          <a:solidFill>
            <a:schemeClr val="tx2"/>
          </a:solidFill>
          <a:latin typeface="+mn-lt"/>
          <a:ea typeface="+mn-ea"/>
          <a:cs typeface="+mn-cs"/>
        </a:defRPr>
      </a:lvl5pPr>
      <a:lvl6pPr marL="1609344" indent="-182880" algn="l" rtl="0" eaLnBrk="1" latinLnBrk="0" hangingPunct="1">
        <a:spcBef>
          <a:spcPts val="300"/>
        </a:spcBef>
        <a:buClr>
          <a:schemeClr val="accent1"/>
        </a:buClr>
        <a:buFont typeface="Wingdings 2" panose="05020102010507070707" pitchFamily="18" charset="2"/>
        <a:buChar char=""/>
        <a:defRPr kumimoji="0" sz="1800" kern="1200">
          <a:solidFill>
            <a:schemeClr val="tx2"/>
          </a:solidFill>
          <a:latin typeface="+mn-lt"/>
          <a:ea typeface="+mn-ea"/>
          <a:cs typeface="+mn-cs"/>
        </a:defRPr>
      </a:lvl6pPr>
      <a:lvl7pPr marL="1828800" indent="-182880" algn="l" rtl="0" eaLnBrk="1" latinLnBrk="0" hangingPunct="1">
        <a:spcBef>
          <a:spcPts val="300"/>
        </a:spcBef>
        <a:buClr>
          <a:schemeClr val="accent1"/>
        </a:buClr>
        <a:buFont typeface="Wingdings 2" panose="05020102010507070707" pitchFamily="18" charset="2"/>
        <a:buChar char=""/>
        <a:defRPr kumimoji="0" sz="1600" kern="1200">
          <a:solidFill>
            <a:schemeClr val="tx2"/>
          </a:solidFill>
          <a:latin typeface="+mn-lt"/>
          <a:ea typeface="+mn-ea"/>
          <a:cs typeface="+mn-cs"/>
        </a:defRPr>
      </a:lvl7pPr>
      <a:lvl8pPr marL="2029968" indent="-182880" algn="l" rtl="0" eaLnBrk="1" latinLnBrk="0" hangingPunct="1">
        <a:spcBef>
          <a:spcPts val="300"/>
        </a:spcBef>
        <a:buClr>
          <a:schemeClr val="accent1"/>
        </a:buClr>
        <a:buFont typeface="Wingdings 2" panose="05020102010507070707" pitchFamily="18" charset="2"/>
        <a:buChar char=""/>
        <a:defRPr kumimoji="0" sz="1500" kern="1200">
          <a:solidFill>
            <a:schemeClr val="tx2"/>
          </a:solidFill>
          <a:latin typeface="+mn-lt"/>
          <a:ea typeface="+mn-ea"/>
          <a:cs typeface="+mn-cs"/>
        </a:defRPr>
      </a:lvl8pPr>
      <a:lvl9pPr marL="2240280" indent="-182880" algn="l" rtl="0" eaLnBrk="1" latinLnBrk="0" hangingPunct="1">
        <a:spcBef>
          <a:spcPts val="300"/>
        </a:spcBef>
        <a:buClr>
          <a:schemeClr val="accent1"/>
        </a:buClr>
        <a:buFont typeface="Wingdings 2" panose="05020102010507070707" pitchFamily="18" charset="2"/>
        <a:buChar char=""/>
        <a:defRPr kumimoji="0" sz="1400" kern="1200" baseline="0">
          <a:solidFill>
            <a:schemeClr val="tx2"/>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orient="horz" pos="4152"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2.xml"/><Relationship Id="rId5" Type="http://schemas.openxmlformats.org/officeDocument/2006/relationships/image" Target="../media/image2.jpeg"/><Relationship Id="rId4" Type="http://schemas.openxmlformats.org/officeDocument/2006/relationships/image" Target="../media/image8.jpg"/></Relationships>
</file>

<file path=ppt/slides/_rels/slide15.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emf"/><Relationship Id="rId1" Type="http://schemas.openxmlformats.org/officeDocument/2006/relationships/slideLayout" Target="../slideLayouts/slideLayout7.xml"/><Relationship Id="rId5" Type="http://schemas.openxmlformats.org/officeDocument/2006/relationships/image" Target="../media/image2.jpeg"/><Relationship Id="rId4" Type="http://schemas.openxmlformats.org/officeDocument/2006/relationships/image" Target="../media/image11.emf"/></Relationships>
</file>

<file path=ppt/slides/_rels/slide1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2.jp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4.jp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8.jp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image" Target="../media/image21.jpg"/><Relationship Id="rId1" Type="http://schemas.openxmlformats.org/officeDocument/2006/relationships/slideLayout" Target="../slideLayouts/slideLayout7.xml"/><Relationship Id="rId5" Type="http://schemas.openxmlformats.org/officeDocument/2006/relationships/image" Target="../media/image2.jpeg"/><Relationship Id="rId4" Type="http://schemas.openxmlformats.org/officeDocument/2006/relationships/image" Target="../media/image23.jpeg"/></Relationships>
</file>

<file path=ppt/slides/_rels/slide37.xml.rels><?xml version="1.0" encoding="UTF-8" standalone="yes"?>
<Relationships xmlns="http://schemas.openxmlformats.org/package/2006/relationships"><Relationship Id="rId3" Type="http://schemas.openxmlformats.org/officeDocument/2006/relationships/hyperlink" Target="https://github.com/" TargetMode="External"/><Relationship Id="rId2" Type="http://schemas.openxmlformats.org/officeDocument/2006/relationships/hyperlink" Target="https://www.versionone.com/" TargetMode="Externa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3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hyperlink" Target="https://chrome.google.com/webstore/detail/zenhub-for-github/ogcgkffhplmphkaahpmffcafajaocjbd?hl=en-US" TargetMode="External"/><Relationship Id="rId2" Type="http://schemas.openxmlformats.org/officeDocument/2006/relationships/hyperlink" Target="https://github.com/" TargetMode="External"/><Relationship Id="rId1" Type="http://schemas.openxmlformats.org/officeDocument/2006/relationships/slideLayout" Target="../slideLayouts/slideLayout2.xml"/><Relationship Id="rId5" Type="http://schemas.openxmlformats.org/officeDocument/2006/relationships/image" Target="../media/image2.jpeg"/><Relationship Id="rId4" Type="http://schemas.openxmlformats.org/officeDocument/2006/relationships/hyperlink" Target="http://www.zenhub.com/"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hyperlink" Target="https://desktop.github.com/" TargetMode="Externa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hyperlink" Target="http://martinfowler.com/bliki/BusinessReadableDSL.html" TargetMode="Externa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5.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hyperlink" Target="https://www.quora.com/How-do-agile-teams-ensure-code-quality" TargetMode="External"/><Relationship Id="rId2" Type="http://schemas.openxmlformats.org/officeDocument/2006/relationships/hyperlink" Target="https://www.scrumalliance.org/community/articles/2017/august/why-we-arent-wasting-time-in-the-daily-scrum-meeti" TargetMode="Externa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hyperlink" Target="http://www.scaledagileframework.com/" TargetMode="External"/><Relationship Id="rId2" Type="http://schemas.openxmlformats.org/officeDocument/2006/relationships/hyperlink" Target="https://www.scrumalliance.org/" TargetMode="Externa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6.xml.rels><?xml version="1.0" encoding="UTF-8" standalone="yes"?>
<Relationships xmlns="http://schemas.openxmlformats.org/package/2006/relationships"><Relationship Id="rId3" Type="http://schemas.openxmlformats.org/officeDocument/2006/relationships/hyperlink" Target="http://product.hubspot.com/blog/git-and-github-tutorial-for-beginners" TargetMode="External"/><Relationship Id="rId2" Type="http://schemas.openxmlformats.org/officeDocument/2006/relationships/hyperlink" Target="https://help.github.com/articles/create-a-repo/" TargetMode="External"/><Relationship Id="rId1" Type="http://schemas.openxmlformats.org/officeDocument/2006/relationships/slideLayout" Target="../slideLayouts/slideLayout3.xml"/><Relationship Id="rId4" Type="http://schemas.openxmlformats.org/officeDocument/2006/relationships/image" Target="../media/image2.jpeg"/></Relationships>
</file>

<file path=ppt/slides/_rels/slide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p:txBody>
          <a:bodyPr/>
          <a:lstStyle/>
          <a:p>
            <a:r>
              <a:rPr lang="en-US" dirty="0"/>
              <a:t>Laura Poe </a:t>
            </a:r>
          </a:p>
          <a:p>
            <a:r>
              <a:rPr lang="en-US" dirty="0"/>
              <a:t>CEO/Owner</a:t>
            </a:r>
          </a:p>
          <a:p>
            <a:r>
              <a:rPr lang="en-US" dirty="0" err="1"/>
              <a:t>DigiTek</a:t>
            </a:r>
            <a:r>
              <a:rPr lang="en-US" dirty="0"/>
              <a:t> LLC</a:t>
            </a:r>
          </a:p>
          <a:p>
            <a:r>
              <a:rPr lang="en-US" dirty="0"/>
              <a:t>August 25, 2017</a:t>
            </a:r>
          </a:p>
        </p:txBody>
      </p:sp>
      <p:sp>
        <p:nvSpPr>
          <p:cNvPr id="2" name="Title 1"/>
          <p:cNvSpPr>
            <a:spLocks noGrp="1"/>
          </p:cNvSpPr>
          <p:nvPr>
            <p:ph type="ctrTitle"/>
          </p:nvPr>
        </p:nvSpPr>
        <p:spPr/>
        <p:txBody>
          <a:bodyPr/>
          <a:lstStyle/>
          <a:p>
            <a:r>
              <a:rPr lang="en-US" dirty="0"/>
              <a:t>Agile Scrum Workshop</a:t>
            </a:r>
          </a:p>
        </p:txBody>
      </p:sp>
      <p:pic>
        <p:nvPicPr>
          <p:cNvPr id="5" name="Picture 4">
            <a:extLst>
              <a:ext uri="{FF2B5EF4-FFF2-40B4-BE49-F238E27FC236}">
                <a16:creationId xmlns:a16="http://schemas.microsoft.com/office/drawing/2014/main" id="{D23D726E-C2E9-43C9-AAAC-082009562CA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3415943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98C53874-5D2A-44E3-A7AA-1B02141A5545}"/>
              </a:ext>
            </a:extLst>
          </p:cNvPr>
          <p:cNvSpPr>
            <a:spLocks noGrp="1"/>
          </p:cNvSpPr>
          <p:nvPr>
            <p:ph sz="quarter" idx="4"/>
          </p:nvPr>
        </p:nvSpPr>
        <p:spPr>
          <a:xfrm>
            <a:off x="6291073" y="1387720"/>
            <a:ext cx="5389033" cy="5206999"/>
          </a:xfrm>
        </p:spPr>
        <p:txBody>
          <a:bodyPr/>
          <a:lstStyle/>
          <a:p>
            <a:r>
              <a:rPr lang="en-US" dirty="0"/>
              <a:t>Unmanaged sprints could lead to never-ending work with no end date in sight</a:t>
            </a:r>
          </a:p>
          <a:p>
            <a:r>
              <a:rPr lang="en-US" dirty="0"/>
              <a:t>Rapid delivery often leads to lack of standards for testing</a:t>
            </a:r>
          </a:p>
          <a:p>
            <a:r>
              <a:rPr lang="en-US" dirty="0"/>
              <a:t>Cyber security impacts as security often becomes an afterthoughts</a:t>
            </a:r>
          </a:p>
        </p:txBody>
      </p:sp>
      <p:sp>
        <p:nvSpPr>
          <p:cNvPr id="6" name="Text Placeholder 5">
            <a:extLst>
              <a:ext uri="{FF2B5EF4-FFF2-40B4-BE49-F238E27FC236}">
                <a16:creationId xmlns:a16="http://schemas.microsoft.com/office/drawing/2014/main" id="{4C0EA26D-6E8E-4832-88B8-E2F89A32339B}"/>
              </a:ext>
            </a:extLst>
          </p:cNvPr>
          <p:cNvSpPr>
            <a:spLocks noGrp="1"/>
          </p:cNvSpPr>
          <p:nvPr>
            <p:ph type="body" sz="half" idx="3"/>
          </p:nvPr>
        </p:nvSpPr>
        <p:spPr>
          <a:xfrm>
            <a:off x="6291072" y="930520"/>
            <a:ext cx="5389033" cy="457200"/>
          </a:xfrm>
        </p:spPr>
        <p:txBody>
          <a:bodyPr/>
          <a:lstStyle/>
          <a:p>
            <a:r>
              <a:rPr lang="en-US" dirty="0"/>
              <a:t>Disadvantages of Agile</a:t>
            </a:r>
          </a:p>
        </p:txBody>
      </p:sp>
      <p:sp>
        <p:nvSpPr>
          <p:cNvPr id="2" name="Content Placeholder 1">
            <a:extLst>
              <a:ext uri="{FF2B5EF4-FFF2-40B4-BE49-F238E27FC236}">
                <a16:creationId xmlns:a16="http://schemas.microsoft.com/office/drawing/2014/main" id="{93D4029D-7B47-426C-89F4-6FA5BD58C8F9}"/>
              </a:ext>
            </a:extLst>
          </p:cNvPr>
          <p:cNvSpPr>
            <a:spLocks noGrp="1"/>
          </p:cNvSpPr>
          <p:nvPr>
            <p:ph sz="quarter" idx="2"/>
          </p:nvPr>
        </p:nvSpPr>
        <p:spPr>
          <a:xfrm>
            <a:off x="508000" y="1387720"/>
            <a:ext cx="5388864" cy="5206999"/>
          </a:xfrm>
        </p:spPr>
        <p:txBody>
          <a:bodyPr>
            <a:normAutofit/>
          </a:bodyPr>
          <a:lstStyle/>
          <a:p>
            <a:r>
              <a:rPr lang="en-US" dirty="0"/>
              <a:t>Allows for changes to be made after the initial planning</a:t>
            </a:r>
          </a:p>
          <a:p>
            <a:pPr lvl="1"/>
            <a:r>
              <a:rPr lang="en-US" dirty="0"/>
              <a:t>Client changes are expected</a:t>
            </a:r>
          </a:p>
          <a:p>
            <a:pPr lvl="1"/>
            <a:r>
              <a:rPr lang="en-US" dirty="0"/>
              <a:t>Scope changes can be easily incorporated </a:t>
            </a:r>
          </a:p>
          <a:p>
            <a:r>
              <a:rPr lang="en-US" dirty="0"/>
              <a:t>Work is prioritized during planning sessions based on team capacity</a:t>
            </a:r>
          </a:p>
          <a:p>
            <a:pPr lvl="1"/>
            <a:r>
              <a:rPr lang="en-US" dirty="0"/>
              <a:t>Team members are not expected to work additional hours to meet deadlines</a:t>
            </a:r>
          </a:p>
          <a:p>
            <a:pPr lvl="1"/>
            <a:r>
              <a:rPr lang="en-US" dirty="0"/>
              <a:t>Deadlines are based on team capacity to complete the work</a:t>
            </a:r>
          </a:p>
          <a:p>
            <a:r>
              <a:rPr lang="en-US" dirty="0"/>
              <a:t>Testing is done during the iterative Sprints </a:t>
            </a:r>
          </a:p>
          <a:p>
            <a:pPr lvl="1"/>
            <a:r>
              <a:rPr lang="en-US" dirty="0"/>
              <a:t>Allows for bugs to be discovered, and customer feedback to be incorporated into the design before the next sprint is run</a:t>
            </a:r>
          </a:p>
          <a:p>
            <a:r>
              <a:rPr lang="en-US" dirty="0"/>
              <a:t>Smaller production releases </a:t>
            </a:r>
          </a:p>
        </p:txBody>
      </p:sp>
      <p:sp>
        <p:nvSpPr>
          <p:cNvPr id="5" name="Text Placeholder 4">
            <a:extLst>
              <a:ext uri="{FF2B5EF4-FFF2-40B4-BE49-F238E27FC236}">
                <a16:creationId xmlns:a16="http://schemas.microsoft.com/office/drawing/2014/main" id="{A062B7B9-3639-4361-A25F-085F142D8672}"/>
              </a:ext>
            </a:extLst>
          </p:cNvPr>
          <p:cNvSpPr>
            <a:spLocks noGrp="1"/>
          </p:cNvSpPr>
          <p:nvPr>
            <p:ph type="body" idx="1"/>
          </p:nvPr>
        </p:nvSpPr>
        <p:spPr>
          <a:xfrm>
            <a:off x="508000" y="930520"/>
            <a:ext cx="5388864" cy="457200"/>
          </a:xfrm>
        </p:spPr>
        <p:txBody>
          <a:bodyPr/>
          <a:lstStyle/>
          <a:p>
            <a:r>
              <a:rPr lang="en-US" dirty="0"/>
              <a:t>Advantages of Agile</a:t>
            </a:r>
          </a:p>
        </p:txBody>
      </p:sp>
      <p:pic>
        <p:nvPicPr>
          <p:cNvPr id="10" name="Picture 9">
            <a:extLst>
              <a:ext uri="{FF2B5EF4-FFF2-40B4-BE49-F238E27FC236}">
                <a16:creationId xmlns:a16="http://schemas.microsoft.com/office/drawing/2014/main" id="{D03B16A4-5210-47D0-AF20-A3FE907A0A0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42445396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CD8172B-DAF4-468B-A527-70C5E9E686E0}"/>
              </a:ext>
            </a:extLst>
          </p:cNvPr>
          <p:cNvPicPr>
            <a:picLocks noChangeAspect="1"/>
          </p:cNvPicPr>
          <p:nvPr/>
        </p:nvPicPr>
        <p:blipFill>
          <a:blip r:embed="rId2"/>
          <a:stretch>
            <a:fillRect/>
          </a:stretch>
        </p:blipFill>
        <p:spPr>
          <a:xfrm>
            <a:off x="0" y="384428"/>
            <a:ext cx="12192000" cy="6089143"/>
          </a:xfrm>
          <a:prstGeom prst="rect">
            <a:avLst/>
          </a:prstGeom>
        </p:spPr>
      </p:pic>
      <p:sp>
        <p:nvSpPr>
          <p:cNvPr id="8" name="TextBox 7">
            <a:extLst>
              <a:ext uri="{FF2B5EF4-FFF2-40B4-BE49-F238E27FC236}">
                <a16:creationId xmlns:a16="http://schemas.microsoft.com/office/drawing/2014/main" id="{D6B5C454-7C92-459A-A8B2-DEC937580D17}"/>
              </a:ext>
            </a:extLst>
          </p:cNvPr>
          <p:cNvSpPr txBox="1"/>
          <p:nvPr/>
        </p:nvSpPr>
        <p:spPr>
          <a:xfrm>
            <a:off x="275207" y="6473571"/>
            <a:ext cx="2464714" cy="369332"/>
          </a:xfrm>
          <a:prstGeom prst="rect">
            <a:avLst/>
          </a:prstGeom>
          <a:noFill/>
        </p:spPr>
        <p:txBody>
          <a:bodyPr wrap="none" rtlCol="0">
            <a:spAutoFit/>
          </a:bodyPr>
          <a:lstStyle/>
          <a:p>
            <a:r>
              <a:rPr lang="en-US" dirty="0"/>
              <a:t>www.agilemanifesto.org</a:t>
            </a:r>
          </a:p>
        </p:txBody>
      </p:sp>
      <p:pic>
        <p:nvPicPr>
          <p:cNvPr id="4" name="Picture 3">
            <a:extLst>
              <a:ext uri="{FF2B5EF4-FFF2-40B4-BE49-F238E27FC236}">
                <a16:creationId xmlns:a16="http://schemas.microsoft.com/office/drawing/2014/main" id="{F48F0857-FB60-4515-8F99-94BF3008306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98928" y="6473486"/>
            <a:ext cx="683580" cy="384514"/>
          </a:xfrm>
          <a:prstGeom prst="rect">
            <a:avLst/>
          </a:prstGeom>
        </p:spPr>
      </p:pic>
    </p:spTree>
    <p:extLst>
      <p:ext uri="{BB962C8B-B14F-4D97-AF65-F5344CB8AC3E}">
        <p14:creationId xmlns:p14="http://schemas.microsoft.com/office/powerpoint/2010/main" val="41982666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51D34C7-E3DF-4870-9F77-C1817FAA9D18}"/>
              </a:ext>
            </a:extLst>
          </p:cNvPr>
          <p:cNvSpPr>
            <a:spLocks noGrp="1"/>
          </p:cNvSpPr>
          <p:nvPr>
            <p:ph type="title"/>
          </p:nvPr>
        </p:nvSpPr>
        <p:spPr/>
        <p:txBody>
          <a:bodyPr>
            <a:normAutofit/>
          </a:bodyPr>
          <a:lstStyle/>
          <a:p>
            <a:r>
              <a:rPr lang="en-US" altLang="en-US" sz="1800" b="1" dirty="0">
                <a:latin typeface="Arial" panose="020B0604020202020204" pitchFamily="34" charset="0"/>
              </a:rPr>
              <a:t>Principles behind the Agile Manifesto</a:t>
            </a:r>
            <a:endParaRPr lang="en-US" sz="1800" dirty="0"/>
          </a:p>
        </p:txBody>
      </p:sp>
      <p:sp>
        <p:nvSpPr>
          <p:cNvPr id="4" name="Rectangle 1">
            <a:extLst>
              <a:ext uri="{FF2B5EF4-FFF2-40B4-BE49-F238E27FC236}">
                <a16:creationId xmlns:a16="http://schemas.microsoft.com/office/drawing/2014/main" id="{6539656D-7B20-4A08-AB4F-FDB04DEA1267}"/>
              </a:ext>
            </a:extLst>
          </p:cNvPr>
          <p:cNvSpPr>
            <a:spLocks noGrp="1" noChangeArrowheads="1"/>
          </p:cNvSpPr>
          <p:nvPr>
            <p:ph idx="1"/>
          </p:nvPr>
        </p:nvSpPr>
        <p:spPr bwMode="auto">
          <a:xfrm>
            <a:off x="707255" y="2043595"/>
            <a:ext cx="10875145" cy="42396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171450" indent="-171450" eaLnBrk="0" fontAlgn="base" hangingPunct="0">
              <a:spcAft>
                <a:spcPts val="600"/>
              </a:spcAft>
              <a:buClrTx/>
            </a:pPr>
            <a:r>
              <a:rPr kumimoji="0" lang="en-US" altLang="en-US" sz="1400" b="0" i="0" u="none" strike="noStrike" cap="none" normalizeH="0" baseline="0" dirty="0">
                <a:ln>
                  <a:noFill/>
                </a:ln>
                <a:effectLst/>
              </a:rPr>
              <a:t>   Our highest priority is to </a:t>
            </a:r>
            <a:r>
              <a:rPr kumimoji="0" lang="en-US" altLang="en-US" sz="1400" b="0" i="0" u="sng" strike="noStrike" cap="none" normalizeH="0" baseline="0" dirty="0">
                <a:ln>
                  <a:noFill/>
                </a:ln>
                <a:effectLst/>
              </a:rPr>
              <a:t>satisfy the customer</a:t>
            </a:r>
            <a:r>
              <a:rPr kumimoji="0" lang="en-US" altLang="en-US" sz="1400" b="0" i="0" u="none" strike="noStrike" cap="none" normalizeH="0" baseline="0" dirty="0">
                <a:ln>
                  <a:noFill/>
                </a:ln>
                <a:effectLst/>
              </a:rPr>
              <a:t> through early and continuous delivery of valuable software. </a:t>
            </a:r>
            <a:endParaRPr kumimoji="0" lang="en-US" altLang="en-US" sz="700" b="0" i="0" u="none" strike="noStrike" cap="none" normalizeH="0" baseline="0" dirty="0">
              <a:ln>
                <a:noFill/>
              </a:ln>
              <a:effectLst/>
            </a:endParaRPr>
          </a:p>
          <a:p>
            <a:pPr marL="285750" indent="-285750" eaLnBrk="0" fontAlgn="base" hangingPunct="0">
              <a:spcAft>
                <a:spcPts val="600"/>
              </a:spcAft>
              <a:buClrTx/>
            </a:pPr>
            <a:r>
              <a:rPr kumimoji="0" lang="en-US" altLang="en-US" sz="1400" b="0" i="0" u="none" strike="noStrike" cap="none" normalizeH="0" baseline="0" dirty="0">
                <a:ln>
                  <a:noFill/>
                </a:ln>
                <a:effectLst/>
              </a:rPr>
              <a:t>Welcome </a:t>
            </a:r>
            <a:r>
              <a:rPr kumimoji="0" lang="en-US" altLang="en-US" sz="1400" b="0" i="0" u="sng" strike="noStrike" cap="none" normalizeH="0" baseline="0" dirty="0">
                <a:ln>
                  <a:noFill/>
                </a:ln>
                <a:effectLst/>
              </a:rPr>
              <a:t>changing requirements</a:t>
            </a:r>
            <a:r>
              <a:rPr kumimoji="0" lang="en-US" altLang="en-US" sz="1400" b="0" i="0" u="none" strike="noStrike" cap="none" normalizeH="0" baseline="0" dirty="0">
                <a:ln>
                  <a:noFill/>
                </a:ln>
                <a:effectLst/>
              </a:rPr>
              <a:t>, even late in development. Agile processes harness change for the customer's competitive advantage. </a:t>
            </a:r>
            <a:endParaRPr kumimoji="0" lang="en-US" altLang="en-US" sz="700" b="0" i="0" u="none" strike="noStrike" cap="none" normalizeH="0" baseline="0" dirty="0">
              <a:ln>
                <a:noFill/>
              </a:ln>
              <a:effectLst/>
            </a:endParaRPr>
          </a:p>
          <a:p>
            <a:pPr marL="285750" indent="-285750" eaLnBrk="0" fontAlgn="base" hangingPunct="0">
              <a:spcAft>
                <a:spcPts val="600"/>
              </a:spcAft>
              <a:buClrTx/>
            </a:pPr>
            <a:r>
              <a:rPr kumimoji="0" lang="en-US" altLang="en-US" sz="1400" b="0" i="0" u="sng" strike="noStrike" cap="none" normalizeH="0" baseline="0" dirty="0">
                <a:ln>
                  <a:noFill/>
                </a:ln>
                <a:effectLst/>
              </a:rPr>
              <a:t>Deliver working software frequently</a:t>
            </a:r>
            <a:r>
              <a:rPr kumimoji="0" lang="en-US" altLang="en-US" sz="1400" b="0" i="0" u="none" strike="noStrike" cap="none" normalizeH="0" baseline="0" dirty="0">
                <a:ln>
                  <a:noFill/>
                </a:ln>
                <a:effectLst/>
              </a:rPr>
              <a:t>, from a couple of weeks to a couple of months, with a preference to the shorter timescale. </a:t>
            </a:r>
            <a:endParaRPr kumimoji="0" lang="en-US" altLang="en-US" sz="700" b="0" i="0" u="none" strike="noStrike" cap="none" normalizeH="0" baseline="0" dirty="0">
              <a:ln>
                <a:noFill/>
              </a:ln>
              <a:effectLst/>
            </a:endParaRPr>
          </a:p>
          <a:p>
            <a:pPr marL="285750" indent="-285750" eaLnBrk="0" fontAlgn="base" hangingPunct="0">
              <a:spcAft>
                <a:spcPts val="600"/>
              </a:spcAft>
              <a:buClrTx/>
            </a:pPr>
            <a:r>
              <a:rPr kumimoji="0" lang="en-US" altLang="en-US" sz="1400" b="0" i="0" u="none" strike="noStrike" cap="none" normalizeH="0" baseline="0" dirty="0">
                <a:ln>
                  <a:noFill/>
                </a:ln>
                <a:effectLst/>
              </a:rPr>
              <a:t>Business people and developers must </a:t>
            </a:r>
            <a:r>
              <a:rPr kumimoji="0" lang="en-US" altLang="en-US" sz="1400" b="0" i="0" u="sng" strike="noStrike" cap="none" normalizeH="0" baseline="0" dirty="0">
                <a:ln>
                  <a:noFill/>
                </a:ln>
                <a:effectLst/>
              </a:rPr>
              <a:t>work together daily</a:t>
            </a:r>
            <a:r>
              <a:rPr kumimoji="0" lang="en-US" altLang="en-US" sz="1400" b="0" i="0" u="none" strike="noStrike" cap="none" normalizeH="0" baseline="0" dirty="0">
                <a:ln>
                  <a:noFill/>
                </a:ln>
                <a:effectLst/>
              </a:rPr>
              <a:t> throughout the project. </a:t>
            </a:r>
            <a:endParaRPr kumimoji="0" lang="en-US" altLang="en-US" sz="700" b="0" i="0" u="none" strike="noStrike" cap="none" normalizeH="0" baseline="0" dirty="0">
              <a:ln>
                <a:noFill/>
              </a:ln>
              <a:effectLst/>
            </a:endParaRPr>
          </a:p>
          <a:p>
            <a:pPr marL="285750" indent="-285750" eaLnBrk="0" fontAlgn="base" hangingPunct="0">
              <a:spcAft>
                <a:spcPts val="600"/>
              </a:spcAft>
              <a:buClrTx/>
            </a:pPr>
            <a:r>
              <a:rPr kumimoji="0" lang="en-US" altLang="en-US" sz="1400" b="0" i="0" u="none" strike="noStrike" cap="none" normalizeH="0" baseline="0" dirty="0">
                <a:ln>
                  <a:noFill/>
                </a:ln>
                <a:effectLst/>
              </a:rPr>
              <a:t>Build projects around </a:t>
            </a:r>
            <a:r>
              <a:rPr kumimoji="0" lang="en-US" altLang="en-US" sz="1400" b="0" i="0" u="sng" strike="noStrike" cap="none" normalizeH="0" baseline="0" dirty="0">
                <a:ln>
                  <a:noFill/>
                </a:ln>
                <a:effectLst/>
              </a:rPr>
              <a:t>motivated</a:t>
            </a:r>
            <a:r>
              <a:rPr kumimoji="0" lang="en-US" altLang="en-US" sz="1400" b="0" i="0" u="none" strike="noStrike" cap="none" normalizeH="0" baseline="0" dirty="0">
                <a:ln>
                  <a:noFill/>
                </a:ln>
                <a:effectLst/>
              </a:rPr>
              <a:t> individuals.  Give them the environment and support they need, and trust them to get the job done. </a:t>
            </a:r>
            <a:endParaRPr kumimoji="0" lang="en-US" altLang="en-US" sz="700" b="0" i="0" u="none" strike="noStrike" cap="none" normalizeH="0" baseline="0" dirty="0">
              <a:ln>
                <a:noFill/>
              </a:ln>
              <a:effectLst/>
            </a:endParaRPr>
          </a:p>
          <a:p>
            <a:pPr marL="285750" indent="-285750" eaLnBrk="0" fontAlgn="base" hangingPunct="0">
              <a:spcAft>
                <a:spcPts val="600"/>
              </a:spcAft>
              <a:buClrTx/>
            </a:pPr>
            <a:r>
              <a:rPr kumimoji="0" lang="en-US" altLang="en-US" sz="1400" b="0" i="0" u="none" strike="noStrike" cap="none" normalizeH="0" baseline="0" dirty="0">
                <a:ln>
                  <a:noFill/>
                </a:ln>
                <a:effectLst/>
              </a:rPr>
              <a:t>The most efficient and effective method of conveying information to and within a development team is </a:t>
            </a:r>
            <a:r>
              <a:rPr kumimoji="0" lang="en-US" altLang="en-US" sz="1400" b="0" i="0" u="sng" strike="noStrike" cap="none" normalizeH="0" baseline="0" dirty="0">
                <a:ln>
                  <a:noFill/>
                </a:ln>
                <a:effectLst/>
              </a:rPr>
              <a:t>face-to-face</a:t>
            </a:r>
            <a:r>
              <a:rPr kumimoji="0" lang="en-US" altLang="en-US" sz="1400" b="0" i="0" u="none" strike="noStrike" cap="none" normalizeH="0" baseline="0" dirty="0">
                <a:ln>
                  <a:noFill/>
                </a:ln>
                <a:effectLst/>
              </a:rPr>
              <a:t> conversation. </a:t>
            </a:r>
            <a:endParaRPr kumimoji="0" lang="en-US" altLang="en-US" sz="700" b="0" i="0" u="none" strike="noStrike" cap="none" normalizeH="0" baseline="0" dirty="0">
              <a:ln>
                <a:noFill/>
              </a:ln>
              <a:effectLst/>
            </a:endParaRPr>
          </a:p>
          <a:p>
            <a:pPr marL="285750" indent="-285750" eaLnBrk="0" fontAlgn="base" hangingPunct="0">
              <a:spcAft>
                <a:spcPts val="600"/>
              </a:spcAft>
              <a:buClrTx/>
            </a:pPr>
            <a:r>
              <a:rPr kumimoji="0" lang="en-US" altLang="en-US" sz="1400" b="0" i="0" u="sng" strike="noStrike" cap="none" normalizeH="0" baseline="0" dirty="0">
                <a:ln>
                  <a:noFill/>
                </a:ln>
                <a:effectLst/>
              </a:rPr>
              <a:t>Working software</a:t>
            </a:r>
            <a:r>
              <a:rPr kumimoji="0" lang="en-US" altLang="en-US" sz="1400" b="0" i="0" u="none" strike="noStrike" cap="none" normalizeH="0" baseline="0" dirty="0">
                <a:ln>
                  <a:noFill/>
                </a:ln>
                <a:effectLst/>
              </a:rPr>
              <a:t> is the primary measure of progress. </a:t>
            </a:r>
            <a:endParaRPr kumimoji="0" lang="en-US" altLang="en-US" sz="700" b="0" i="0" u="none" strike="noStrike" cap="none" normalizeH="0" baseline="0" dirty="0">
              <a:ln>
                <a:noFill/>
              </a:ln>
              <a:effectLst/>
            </a:endParaRPr>
          </a:p>
          <a:p>
            <a:pPr marL="285750" indent="-285750" eaLnBrk="0" fontAlgn="base" hangingPunct="0">
              <a:spcAft>
                <a:spcPts val="600"/>
              </a:spcAft>
              <a:buClrTx/>
            </a:pPr>
            <a:r>
              <a:rPr kumimoji="0" lang="en-US" altLang="en-US" sz="1400" b="0" i="0" u="none" strike="noStrike" cap="none" normalizeH="0" baseline="0" dirty="0">
                <a:ln>
                  <a:noFill/>
                </a:ln>
                <a:effectLst/>
              </a:rPr>
              <a:t>Agile processes promote </a:t>
            </a:r>
            <a:r>
              <a:rPr kumimoji="0" lang="en-US" altLang="en-US" sz="1400" b="0" i="0" u="sng" strike="noStrike" cap="none" normalizeH="0" baseline="0" dirty="0">
                <a:ln>
                  <a:noFill/>
                </a:ln>
                <a:effectLst/>
              </a:rPr>
              <a:t>sustainable</a:t>
            </a:r>
            <a:r>
              <a:rPr kumimoji="0" lang="en-US" altLang="en-US" sz="1400" b="0" i="0" u="none" strike="noStrike" cap="none" normalizeH="0" baseline="0" dirty="0">
                <a:ln>
                  <a:noFill/>
                </a:ln>
                <a:effectLst/>
              </a:rPr>
              <a:t> development.  The sponsors, developers, and users should be able to maintain a </a:t>
            </a:r>
            <a:r>
              <a:rPr kumimoji="0" lang="en-US" altLang="en-US" sz="1400" b="0" i="0" u="sng" strike="noStrike" cap="none" normalizeH="0" baseline="0" dirty="0">
                <a:ln>
                  <a:noFill/>
                </a:ln>
                <a:effectLst/>
              </a:rPr>
              <a:t>constant pace indefinitely</a:t>
            </a:r>
            <a:r>
              <a:rPr kumimoji="0" lang="en-US" altLang="en-US" sz="1400" b="0" i="0" u="none" strike="noStrike" cap="none" normalizeH="0" baseline="0" dirty="0">
                <a:ln>
                  <a:noFill/>
                </a:ln>
                <a:effectLst/>
              </a:rPr>
              <a:t>. </a:t>
            </a:r>
            <a:endParaRPr kumimoji="0" lang="en-US" altLang="en-US" sz="700" b="0" i="0" u="none" strike="noStrike" cap="none" normalizeH="0" baseline="0" dirty="0">
              <a:ln>
                <a:noFill/>
              </a:ln>
              <a:effectLst/>
            </a:endParaRPr>
          </a:p>
          <a:p>
            <a:pPr marL="285750" indent="-285750" eaLnBrk="0" fontAlgn="base" hangingPunct="0">
              <a:spcAft>
                <a:spcPts val="600"/>
              </a:spcAft>
              <a:buClrTx/>
            </a:pPr>
            <a:r>
              <a:rPr kumimoji="0" lang="en-US" altLang="en-US" sz="1400" b="0" i="0" u="none" strike="noStrike" cap="none" normalizeH="0" baseline="0" dirty="0">
                <a:ln>
                  <a:noFill/>
                </a:ln>
                <a:effectLst/>
              </a:rPr>
              <a:t>Continuous attention to technical excellence and good design enhances </a:t>
            </a:r>
            <a:r>
              <a:rPr kumimoji="0" lang="en-US" altLang="en-US" sz="1400" b="0" i="0" u="sng" strike="noStrike" cap="none" normalizeH="0" baseline="0" dirty="0">
                <a:ln>
                  <a:noFill/>
                </a:ln>
                <a:effectLst/>
              </a:rPr>
              <a:t>agility</a:t>
            </a:r>
            <a:r>
              <a:rPr kumimoji="0" lang="en-US" altLang="en-US" sz="1400" b="0" i="0" u="none" strike="noStrike" cap="none" normalizeH="0" baseline="0" dirty="0">
                <a:ln>
                  <a:noFill/>
                </a:ln>
                <a:effectLst/>
              </a:rPr>
              <a:t>. </a:t>
            </a:r>
            <a:endParaRPr kumimoji="0" lang="en-US" altLang="en-US" sz="700" b="0" i="0" u="none" strike="noStrike" cap="none" normalizeH="0" baseline="0" dirty="0">
              <a:ln>
                <a:noFill/>
              </a:ln>
              <a:effectLst/>
            </a:endParaRPr>
          </a:p>
          <a:p>
            <a:pPr marL="285750" indent="-285750" eaLnBrk="0" fontAlgn="base" hangingPunct="0">
              <a:spcAft>
                <a:spcPts val="600"/>
              </a:spcAft>
              <a:buClrTx/>
            </a:pPr>
            <a:r>
              <a:rPr kumimoji="0" lang="en-US" altLang="en-US" sz="1400" b="0" i="0" u="sng" strike="noStrike" cap="none" normalizeH="0" baseline="0" dirty="0">
                <a:ln>
                  <a:noFill/>
                </a:ln>
                <a:effectLst/>
              </a:rPr>
              <a:t>Simplicity</a:t>
            </a:r>
            <a:r>
              <a:rPr kumimoji="0" lang="en-US" altLang="en-US" sz="1400" b="0" i="0" u="none" strike="noStrike" cap="none" normalizeH="0" baseline="0" dirty="0">
                <a:ln>
                  <a:noFill/>
                </a:ln>
                <a:effectLst/>
              </a:rPr>
              <a:t>--the art of maximizing the amount of work not done--is essential. </a:t>
            </a:r>
            <a:endParaRPr kumimoji="0" lang="en-US" altLang="en-US" sz="700" b="0" i="0" u="none" strike="noStrike" cap="none" normalizeH="0" baseline="0" dirty="0">
              <a:ln>
                <a:noFill/>
              </a:ln>
              <a:effectLst/>
            </a:endParaRPr>
          </a:p>
          <a:p>
            <a:pPr marL="285750" indent="-285750" eaLnBrk="0" fontAlgn="base" hangingPunct="0">
              <a:spcAft>
                <a:spcPts val="600"/>
              </a:spcAft>
              <a:buClrTx/>
            </a:pPr>
            <a:r>
              <a:rPr kumimoji="0" lang="en-US" altLang="en-US" sz="1400" b="0" i="0" u="none" strike="noStrike" cap="none" normalizeH="0" baseline="0" dirty="0">
                <a:ln>
                  <a:noFill/>
                </a:ln>
                <a:effectLst/>
              </a:rPr>
              <a:t>The best architectures, requirements, and designs emerge from </a:t>
            </a:r>
            <a:r>
              <a:rPr kumimoji="0" lang="en-US" altLang="en-US" sz="1400" b="0" i="0" u="sng" strike="noStrike" cap="none" normalizeH="0" baseline="0" dirty="0">
                <a:ln>
                  <a:noFill/>
                </a:ln>
                <a:effectLst/>
              </a:rPr>
              <a:t>self-organizing</a:t>
            </a:r>
            <a:r>
              <a:rPr kumimoji="0" lang="en-US" altLang="en-US" sz="1400" b="0" i="0" u="none" strike="noStrike" cap="none" normalizeH="0" baseline="0" dirty="0">
                <a:ln>
                  <a:noFill/>
                </a:ln>
                <a:effectLst/>
              </a:rPr>
              <a:t> teams. </a:t>
            </a:r>
            <a:endParaRPr kumimoji="0" lang="en-US" altLang="en-US" sz="700" b="0" i="0" u="none" strike="noStrike" cap="none" normalizeH="0" baseline="0" dirty="0">
              <a:ln>
                <a:noFill/>
              </a:ln>
              <a:effectLst/>
            </a:endParaRPr>
          </a:p>
          <a:p>
            <a:pPr marL="285750" indent="-285750" eaLnBrk="0" fontAlgn="base" hangingPunct="0">
              <a:spcAft>
                <a:spcPts val="600"/>
              </a:spcAft>
              <a:buClrTx/>
            </a:pPr>
            <a:r>
              <a:rPr kumimoji="0" lang="en-US" altLang="en-US" sz="1400" b="0" i="0" u="none" strike="noStrike" cap="none" normalizeH="0" baseline="0" dirty="0">
                <a:ln>
                  <a:noFill/>
                </a:ln>
                <a:effectLst/>
              </a:rPr>
              <a:t>At regular intervals, the team </a:t>
            </a:r>
            <a:r>
              <a:rPr kumimoji="0" lang="en-US" altLang="en-US" sz="1400" b="0" i="0" u="sng" strike="noStrike" cap="none" normalizeH="0" baseline="0" dirty="0">
                <a:ln>
                  <a:noFill/>
                </a:ln>
                <a:effectLst/>
              </a:rPr>
              <a:t>reflects</a:t>
            </a:r>
            <a:r>
              <a:rPr kumimoji="0" lang="en-US" altLang="en-US" sz="1400" b="0" i="0" u="none" strike="noStrike" cap="none" normalizeH="0" baseline="0" dirty="0">
                <a:ln>
                  <a:noFill/>
                </a:ln>
                <a:effectLst/>
              </a:rPr>
              <a:t> on how to become more effective, then tunes </a:t>
            </a:r>
            <a:r>
              <a:rPr kumimoji="0" lang="en-US" altLang="en-US" sz="1400" b="0" i="0" u="sng" strike="noStrike" cap="none" normalizeH="0" baseline="0" dirty="0">
                <a:ln>
                  <a:noFill/>
                </a:ln>
                <a:effectLst/>
              </a:rPr>
              <a:t>and adjusts</a:t>
            </a:r>
            <a:r>
              <a:rPr kumimoji="0" lang="en-US" altLang="en-US" sz="1400" b="0" i="0" u="none" strike="noStrike" cap="none" normalizeH="0" baseline="0" dirty="0">
                <a:ln>
                  <a:noFill/>
                </a:ln>
                <a:effectLst/>
              </a:rPr>
              <a:t> its behavior accordingly. </a:t>
            </a:r>
            <a:endParaRPr kumimoji="0" lang="en-US" altLang="en-US" sz="700" b="0" i="0" u="none" strike="noStrike" cap="none" normalizeH="0" baseline="0" dirty="0">
              <a:ln>
                <a:noFill/>
              </a:ln>
              <a:effectLst/>
            </a:endParaRPr>
          </a:p>
          <a:p>
            <a:pPr marL="0" marR="0" lvl="0" indent="0" defTabSz="914400" rtl="0" eaLnBrk="0" fontAlgn="base" latinLnBrk="0" hangingPunct="0">
              <a:lnSpc>
                <a:spcPct val="100000"/>
              </a:lnSpc>
              <a:spcBef>
                <a:spcPct val="0"/>
              </a:spcBef>
              <a:spcAft>
                <a:spcPct val="0"/>
              </a:spcAft>
              <a:buClrTx/>
              <a:buSzTx/>
              <a:buFontTx/>
              <a:buNone/>
              <a:tabLst/>
            </a:pPr>
            <a:endParaRPr kumimoji="0" lang="en-US" altLang="en-US" sz="1400" b="0" i="0" u="none" strike="noStrike" cap="none" normalizeH="0" baseline="0" dirty="0">
              <a:ln>
                <a:noFill/>
              </a:ln>
              <a:solidFill>
                <a:schemeClr val="tx1"/>
              </a:solidFill>
              <a:effectLst/>
              <a:latin typeface="Arial" panose="020B0604020202020204" pitchFamily="34" charset="0"/>
            </a:endParaRPr>
          </a:p>
        </p:txBody>
      </p:sp>
      <p:pic>
        <p:nvPicPr>
          <p:cNvPr id="5" name="Picture 4">
            <a:extLst>
              <a:ext uri="{FF2B5EF4-FFF2-40B4-BE49-F238E27FC236}">
                <a16:creationId xmlns:a16="http://schemas.microsoft.com/office/drawing/2014/main" id="{B5F24DAF-1799-4EEB-8658-4155BCE068F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674065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1EAD66F-D784-4F92-AA76-F66D5AF0F3E3}"/>
              </a:ext>
            </a:extLst>
          </p:cNvPr>
          <p:cNvSpPr>
            <a:spLocks noGrp="1"/>
          </p:cNvSpPr>
          <p:nvPr>
            <p:ph idx="1"/>
          </p:nvPr>
        </p:nvSpPr>
        <p:spPr/>
        <p:txBody>
          <a:bodyPr/>
          <a:lstStyle/>
          <a:p>
            <a:pPr marL="109728" indent="0">
              <a:buNone/>
            </a:pPr>
            <a:r>
              <a:rPr lang="en-US" dirty="0"/>
              <a:t>Traditional</a:t>
            </a:r>
          </a:p>
          <a:p>
            <a:pPr marL="109728" indent="0">
              <a:buNone/>
            </a:pPr>
            <a:endParaRPr lang="en-US" dirty="0"/>
          </a:p>
          <a:p>
            <a:pPr marL="109728" indent="0">
              <a:buNone/>
            </a:pPr>
            <a:endParaRPr lang="en-US" dirty="0"/>
          </a:p>
          <a:p>
            <a:pPr marL="109728" indent="0">
              <a:buNone/>
            </a:pPr>
            <a:r>
              <a:rPr lang="en-US" dirty="0"/>
              <a:t>Scrum  </a:t>
            </a:r>
          </a:p>
        </p:txBody>
      </p:sp>
      <p:sp>
        <p:nvSpPr>
          <p:cNvPr id="3" name="Title 2">
            <a:extLst>
              <a:ext uri="{FF2B5EF4-FFF2-40B4-BE49-F238E27FC236}">
                <a16:creationId xmlns:a16="http://schemas.microsoft.com/office/drawing/2014/main" id="{793A64DE-2AE9-4EC9-8534-0599C3ABD955}"/>
              </a:ext>
            </a:extLst>
          </p:cNvPr>
          <p:cNvSpPr>
            <a:spLocks noGrp="1"/>
          </p:cNvSpPr>
          <p:nvPr>
            <p:ph type="title"/>
          </p:nvPr>
        </p:nvSpPr>
        <p:spPr/>
        <p:txBody>
          <a:bodyPr/>
          <a:lstStyle/>
          <a:p>
            <a:r>
              <a:rPr lang="en-US" dirty="0"/>
              <a:t>The Point of Scrum</a:t>
            </a:r>
          </a:p>
        </p:txBody>
      </p:sp>
      <p:cxnSp>
        <p:nvCxnSpPr>
          <p:cNvPr id="5" name="Straight Connector 4">
            <a:extLst>
              <a:ext uri="{FF2B5EF4-FFF2-40B4-BE49-F238E27FC236}">
                <a16:creationId xmlns:a16="http://schemas.microsoft.com/office/drawing/2014/main" id="{A581D70D-C550-478B-8DAB-B85E873A1DE1}"/>
              </a:ext>
            </a:extLst>
          </p:cNvPr>
          <p:cNvCxnSpPr/>
          <p:nvPr/>
        </p:nvCxnSpPr>
        <p:spPr>
          <a:xfrm>
            <a:off x="2752078" y="2414726"/>
            <a:ext cx="257452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81536FEE-C5B3-46A4-85DB-69AA021194B3}"/>
              </a:ext>
            </a:extLst>
          </p:cNvPr>
          <p:cNvCxnSpPr/>
          <p:nvPr/>
        </p:nvCxnSpPr>
        <p:spPr>
          <a:xfrm>
            <a:off x="2752078" y="2558248"/>
            <a:ext cx="257452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D8B92D80-E7A7-4A18-A555-26FC1C040ECA}"/>
              </a:ext>
            </a:extLst>
          </p:cNvPr>
          <p:cNvCxnSpPr/>
          <p:nvPr/>
        </p:nvCxnSpPr>
        <p:spPr>
          <a:xfrm>
            <a:off x="2752078" y="2718047"/>
            <a:ext cx="257452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CF57737F-2F9A-40F7-8562-CC7930CE1634}"/>
              </a:ext>
            </a:extLst>
          </p:cNvPr>
          <p:cNvCxnSpPr/>
          <p:nvPr/>
        </p:nvCxnSpPr>
        <p:spPr>
          <a:xfrm>
            <a:off x="2752078" y="2877845"/>
            <a:ext cx="257452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0E281DE1-EF00-48E3-9C6A-C31194858D2E}"/>
              </a:ext>
            </a:extLst>
          </p:cNvPr>
          <p:cNvCxnSpPr/>
          <p:nvPr/>
        </p:nvCxnSpPr>
        <p:spPr>
          <a:xfrm>
            <a:off x="5504155" y="2627790"/>
            <a:ext cx="1455938" cy="0"/>
          </a:xfrm>
          <a:prstGeom prst="straightConnector1">
            <a:avLst/>
          </a:prstGeom>
          <a:ln w="412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5DA694CD-C565-45DB-8DCC-25F263A3B729}"/>
              </a:ext>
            </a:extLst>
          </p:cNvPr>
          <p:cNvSpPr txBox="1"/>
          <p:nvPr/>
        </p:nvSpPr>
        <p:spPr>
          <a:xfrm>
            <a:off x="7098626" y="2443124"/>
            <a:ext cx="740908" cy="369332"/>
          </a:xfrm>
          <a:prstGeom prst="rect">
            <a:avLst/>
          </a:prstGeom>
          <a:noFill/>
        </p:spPr>
        <p:txBody>
          <a:bodyPr wrap="none" rtlCol="0">
            <a:spAutoFit/>
          </a:bodyPr>
          <a:lstStyle/>
          <a:p>
            <a:r>
              <a:rPr lang="en-US" dirty="0"/>
              <a:t>DONE</a:t>
            </a:r>
          </a:p>
        </p:txBody>
      </p:sp>
      <p:cxnSp>
        <p:nvCxnSpPr>
          <p:cNvPr id="12" name="Straight Connector 11">
            <a:extLst>
              <a:ext uri="{FF2B5EF4-FFF2-40B4-BE49-F238E27FC236}">
                <a16:creationId xmlns:a16="http://schemas.microsoft.com/office/drawing/2014/main" id="{CC5702C7-06E7-4514-B18A-446AE5D20173}"/>
              </a:ext>
            </a:extLst>
          </p:cNvPr>
          <p:cNvCxnSpPr/>
          <p:nvPr/>
        </p:nvCxnSpPr>
        <p:spPr>
          <a:xfrm>
            <a:off x="2675878" y="3767276"/>
            <a:ext cx="257452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679105B-41F7-46F3-BC1C-9F4137877F04}"/>
              </a:ext>
            </a:extLst>
          </p:cNvPr>
          <p:cNvCxnSpPr/>
          <p:nvPr/>
        </p:nvCxnSpPr>
        <p:spPr>
          <a:xfrm>
            <a:off x="2675878" y="3910798"/>
            <a:ext cx="257452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45BC3DD-1130-4172-AC01-910B684FFCE0}"/>
              </a:ext>
            </a:extLst>
          </p:cNvPr>
          <p:cNvCxnSpPr/>
          <p:nvPr/>
        </p:nvCxnSpPr>
        <p:spPr>
          <a:xfrm>
            <a:off x="2675878" y="4070597"/>
            <a:ext cx="257452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EBE1F44-6BA5-4BA3-9D5D-47171F481A7F}"/>
              </a:ext>
            </a:extLst>
          </p:cNvPr>
          <p:cNvCxnSpPr/>
          <p:nvPr/>
        </p:nvCxnSpPr>
        <p:spPr>
          <a:xfrm>
            <a:off x="2675878" y="4230395"/>
            <a:ext cx="257452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5DA42200-6171-4EC8-AF12-50663718F50E}"/>
              </a:ext>
            </a:extLst>
          </p:cNvPr>
          <p:cNvCxnSpPr>
            <a:cxnSpLocks/>
          </p:cNvCxnSpPr>
          <p:nvPr/>
        </p:nvCxnSpPr>
        <p:spPr>
          <a:xfrm flipV="1">
            <a:off x="5326602" y="4070598"/>
            <a:ext cx="1407573" cy="434727"/>
          </a:xfrm>
          <a:prstGeom prst="straightConnector1">
            <a:avLst/>
          </a:prstGeom>
          <a:ln w="412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C93A00C4-4E50-48C0-B679-D89AF67DEF2C}"/>
              </a:ext>
            </a:extLst>
          </p:cNvPr>
          <p:cNvSpPr txBox="1"/>
          <p:nvPr/>
        </p:nvSpPr>
        <p:spPr>
          <a:xfrm>
            <a:off x="7098626" y="3726096"/>
            <a:ext cx="740908" cy="369332"/>
          </a:xfrm>
          <a:prstGeom prst="rect">
            <a:avLst/>
          </a:prstGeom>
          <a:noFill/>
        </p:spPr>
        <p:txBody>
          <a:bodyPr wrap="none" rtlCol="0">
            <a:spAutoFit/>
          </a:bodyPr>
          <a:lstStyle/>
          <a:p>
            <a:r>
              <a:rPr lang="en-US" dirty="0"/>
              <a:t>DONE</a:t>
            </a:r>
          </a:p>
        </p:txBody>
      </p:sp>
      <p:sp>
        <p:nvSpPr>
          <p:cNvPr id="20" name="Arc 19">
            <a:extLst>
              <a:ext uri="{FF2B5EF4-FFF2-40B4-BE49-F238E27FC236}">
                <a16:creationId xmlns:a16="http://schemas.microsoft.com/office/drawing/2014/main" id="{15CE4231-6BA5-4F21-8E03-79705DA12088}"/>
              </a:ext>
            </a:extLst>
          </p:cNvPr>
          <p:cNvSpPr/>
          <p:nvPr/>
        </p:nvSpPr>
        <p:spPr>
          <a:xfrm>
            <a:off x="2799352" y="3776154"/>
            <a:ext cx="247650" cy="463119"/>
          </a:xfrm>
          <a:prstGeom prst="arc">
            <a:avLst>
              <a:gd name="adj1" fmla="val 16200000"/>
              <a:gd name="adj2" fmla="val 5073581"/>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1" name="Arc 20">
            <a:extLst>
              <a:ext uri="{FF2B5EF4-FFF2-40B4-BE49-F238E27FC236}">
                <a16:creationId xmlns:a16="http://schemas.microsoft.com/office/drawing/2014/main" id="{E9EDBDEE-9390-4DE0-8D69-5DCE7DD5D442}"/>
              </a:ext>
            </a:extLst>
          </p:cNvPr>
          <p:cNvSpPr/>
          <p:nvPr/>
        </p:nvSpPr>
        <p:spPr>
          <a:xfrm>
            <a:off x="3401481" y="3776154"/>
            <a:ext cx="247650" cy="463119"/>
          </a:xfrm>
          <a:prstGeom prst="arc">
            <a:avLst>
              <a:gd name="adj1" fmla="val 16200000"/>
              <a:gd name="adj2" fmla="val 5073581"/>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3" name="Arc 22">
            <a:extLst>
              <a:ext uri="{FF2B5EF4-FFF2-40B4-BE49-F238E27FC236}">
                <a16:creationId xmlns:a16="http://schemas.microsoft.com/office/drawing/2014/main" id="{70A9BDC8-6AEB-4A88-804A-40C7FA898DE3}"/>
              </a:ext>
            </a:extLst>
          </p:cNvPr>
          <p:cNvSpPr/>
          <p:nvPr/>
        </p:nvSpPr>
        <p:spPr>
          <a:xfrm>
            <a:off x="4006793" y="3776154"/>
            <a:ext cx="247650" cy="463119"/>
          </a:xfrm>
          <a:prstGeom prst="arc">
            <a:avLst>
              <a:gd name="adj1" fmla="val 16200000"/>
              <a:gd name="adj2" fmla="val 5073581"/>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4" name="Arc 23">
            <a:extLst>
              <a:ext uri="{FF2B5EF4-FFF2-40B4-BE49-F238E27FC236}">
                <a16:creationId xmlns:a16="http://schemas.microsoft.com/office/drawing/2014/main" id="{C8B21968-D70C-4514-903F-76E062DCEFD4}"/>
              </a:ext>
            </a:extLst>
          </p:cNvPr>
          <p:cNvSpPr/>
          <p:nvPr/>
        </p:nvSpPr>
        <p:spPr>
          <a:xfrm>
            <a:off x="4570985" y="3754311"/>
            <a:ext cx="247650" cy="463119"/>
          </a:xfrm>
          <a:prstGeom prst="arc">
            <a:avLst>
              <a:gd name="adj1" fmla="val 16200000"/>
              <a:gd name="adj2" fmla="val 5073581"/>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27" name="Straight Arrow Connector 26">
            <a:extLst>
              <a:ext uri="{FF2B5EF4-FFF2-40B4-BE49-F238E27FC236}">
                <a16:creationId xmlns:a16="http://schemas.microsoft.com/office/drawing/2014/main" id="{FC3AD394-05DF-43DC-BB8E-929A68582B5D}"/>
              </a:ext>
            </a:extLst>
          </p:cNvPr>
          <p:cNvCxnSpPr>
            <a:cxnSpLocks/>
            <a:stCxn id="20" idx="2"/>
          </p:cNvCxnSpPr>
          <p:nvPr/>
        </p:nvCxnSpPr>
        <p:spPr>
          <a:xfrm>
            <a:off x="2944889" y="4235686"/>
            <a:ext cx="6863" cy="4029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EF525E6F-9986-4D4F-BF30-0C1004A4F506}"/>
              </a:ext>
            </a:extLst>
          </p:cNvPr>
          <p:cNvCxnSpPr>
            <a:cxnSpLocks/>
          </p:cNvCxnSpPr>
          <p:nvPr/>
        </p:nvCxnSpPr>
        <p:spPr>
          <a:xfrm>
            <a:off x="3496001" y="4235685"/>
            <a:ext cx="6863" cy="4029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E39BE82C-61E0-416C-A887-02565F8CDC73}"/>
              </a:ext>
            </a:extLst>
          </p:cNvPr>
          <p:cNvCxnSpPr>
            <a:cxnSpLocks/>
          </p:cNvCxnSpPr>
          <p:nvPr/>
        </p:nvCxnSpPr>
        <p:spPr>
          <a:xfrm>
            <a:off x="4123755" y="4239700"/>
            <a:ext cx="6863" cy="4029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D5569AF5-AFE5-4225-99F8-B0351B0CDC12}"/>
              </a:ext>
            </a:extLst>
          </p:cNvPr>
          <p:cNvCxnSpPr>
            <a:cxnSpLocks/>
          </p:cNvCxnSpPr>
          <p:nvPr/>
        </p:nvCxnSpPr>
        <p:spPr>
          <a:xfrm>
            <a:off x="4732747" y="4235685"/>
            <a:ext cx="6863" cy="4029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5" name="Rectangle 34">
            <a:extLst>
              <a:ext uri="{FF2B5EF4-FFF2-40B4-BE49-F238E27FC236}">
                <a16:creationId xmlns:a16="http://schemas.microsoft.com/office/drawing/2014/main" id="{DFB5FBF6-FCCB-484F-AC97-F97FB2445580}"/>
              </a:ext>
            </a:extLst>
          </p:cNvPr>
          <p:cNvSpPr/>
          <p:nvPr/>
        </p:nvSpPr>
        <p:spPr>
          <a:xfrm>
            <a:off x="2601940" y="4676774"/>
            <a:ext cx="522260" cy="26430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DONE</a:t>
            </a:r>
          </a:p>
        </p:txBody>
      </p:sp>
      <p:sp>
        <p:nvSpPr>
          <p:cNvPr id="37" name="Rectangle 36">
            <a:extLst>
              <a:ext uri="{FF2B5EF4-FFF2-40B4-BE49-F238E27FC236}">
                <a16:creationId xmlns:a16="http://schemas.microsoft.com/office/drawing/2014/main" id="{1BE693DD-62D7-4074-A7D5-4E09A45297FD}"/>
              </a:ext>
            </a:extLst>
          </p:cNvPr>
          <p:cNvSpPr/>
          <p:nvPr/>
        </p:nvSpPr>
        <p:spPr>
          <a:xfrm>
            <a:off x="3217795" y="4676774"/>
            <a:ext cx="522260" cy="27095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DONE</a:t>
            </a:r>
          </a:p>
        </p:txBody>
      </p:sp>
      <p:sp>
        <p:nvSpPr>
          <p:cNvPr id="38" name="Rectangle 37">
            <a:extLst>
              <a:ext uri="{FF2B5EF4-FFF2-40B4-BE49-F238E27FC236}">
                <a16:creationId xmlns:a16="http://schemas.microsoft.com/office/drawing/2014/main" id="{E8FA7B1B-09ED-473E-8F35-DDD23C2B839C}"/>
              </a:ext>
            </a:extLst>
          </p:cNvPr>
          <p:cNvSpPr/>
          <p:nvPr/>
        </p:nvSpPr>
        <p:spPr>
          <a:xfrm>
            <a:off x="3862625" y="4676774"/>
            <a:ext cx="522260" cy="26249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DONE</a:t>
            </a:r>
          </a:p>
        </p:txBody>
      </p:sp>
      <p:sp>
        <p:nvSpPr>
          <p:cNvPr id="39" name="Rectangle 38">
            <a:extLst>
              <a:ext uri="{FF2B5EF4-FFF2-40B4-BE49-F238E27FC236}">
                <a16:creationId xmlns:a16="http://schemas.microsoft.com/office/drawing/2014/main" id="{348DCDCA-1A11-4D41-AB02-97D2AD2FC569}"/>
              </a:ext>
            </a:extLst>
          </p:cNvPr>
          <p:cNvSpPr/>
          <p:nvPr/>
        </p:nvSpPr>
        <p:spPr>
          <a:xfrm>
            <a:off x="4478480" y="4685259"/>
            <a:ext cx="522260" cy="26249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DONE</a:t>
            </a:r>
          </a:p>
        </p:txBody>
      </p:sp>
      <p:sp>
        <p:nvSpPr>
          <p:cNvPr id="40" name="TextBox 39">
            <a:extLst>
              <a:ext uri="{FF2B5EF4-FFF2-40B4-BE49-F238E27FC236}">
                <a16:creationId xmlns:a16="http://schemas.microsoft.com/office/drawing/2014/main" id="{426EE328-70FE-4D5D-B512-49CDD9A246C6}"/>
              </a:ext>
            </a:extLst>
          </p:cNvPr>
          <p:cNvSpPr txBox="1"/>
          <p:nvPr/>
        </p:nvSpPr>
        <p:spPr>
          <a:xfrm>
            <a:off x="515413" y="5303697"/>
            <a:ext cx="11029950" cy="1200329"/>
          </a:xfrm>
          <a:prstGeom prst="rect">
            <a:avLst/>
          </a:prstGeom>
          <a:noFill/>
        </p:spPr>
        <p:txBody>
          <a:bodyPr wrap="square" rtlCol="0">
            <a:spAutoFit/>
          </a:bodyPr>
          <a:lstStyle/>
          <a:p>
            <a:r>
              <a:rPr lang="en-US" dirty="0"/>
              <a:t>- Development team must be able to produce a potentially shippable product increment EVERY Sprint.</a:t>
            </a:r>
          </a:p>
          <a:p>
            <a:r>
              <a:rPr lang="en-US" dirty="0"/>
              <a:t>- The Product Owner must inspect and adapt to optimize the ROI every Sprint (review backlog to complete features with </a:t>
            </a:r>
            <a:r>
              <a:rPr lang="en-US" dirty="0" err="1"/>
              <a:t>highester</a:t>
            </a:r>
            <a:r>
              <a:rPr lang="en-US" dirty="0"/>
              <a:t> ROI.</a:t>
            </a:r>
          </a:p>
          <a:p>
            <a:r>
              <a:rPr lang="en-US" dirty="0"/>
              <a:t>- Scrum Master must remove impediments that are preventing the work from being “done”.</a:t>
            </a:r>
          </a:p>
        </p:txBody>
      </p:sp>
      <p:pic>
        <p:nvPicPr>
          <p:cNvPr id="29" name="Picture 28">
            <a:extLst>
              <a:ext uri="{FF2B5EF4-FFF2-40B4-BE49-F238E27FC236}">
                <a16:creationId xmlns:a16="http://schemas.microsoft.com/office/drawing/2014/main" id="{1DC31A7F-7A73-434E-ADF5-8589D3AADC3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0453" y="6297596"/>
            <a:ext cx="1012055" cy="569281"/>
          </a:xfrm>
          <a:prstGeom prst="rect">
            <a:avLst/>
          </a:prstGeom>
        </p:spPr>
      </p:pic>
    </p:spTree>
    <p:extLst>
      <p:ext uri="{BB962C8B-B14F-4D97-AF65-F5344CB8AC3E}">
        <p14:creationId xmlns:p14="http://schemas.microsoft.com/office/powerpoint/2010/main" val="3624413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AE3F7652-9119-4DC4-AA52-4311ED0810D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37317" y="3772503"/>
            <a:ext cx="1743074" cy="1694846"/>
          </a:xfrm>
          <a:prstGeom prst="rect">
            <a:avLst/>
          </a:prstGeom>
        </p:spPr>
      </p:pic>
      <p:pic>
        <p:nvPicPr>
          <p:cNvPr id="19" name="Picture 18">
            <a:extLst>
              <a:ext uri="{FF2B5EF4-FFF2-40B4-BE49-F238E27FC236}">
                <a16:creationId xmlns:a16="http://schemas.microsoft.com/office/drawing/2014/main" id="{FE105406-F363-4712-B830-5EA6BDED067C}"/>
              </a:ext>
            </a:extLst>
          </p:cNvPr>
          <p:cNvPicPr>
            <a:picLocks noChangeAspect="1"/>
          </p:cNvPicPr>
          <p:nvPr/>
        </p:nvPicPr>
        <p:blipFill>
          <a:blip r:embed="rId3">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7606739" y="1052514"/>
            <a:ext cx="3604231" cy="2281236"/>
          </a:xfrm>
          <a:prstGeom prst="rect">
            <a:avLst/>
          </a:prstGeom>
          <a:effectLst>
            <a:softEdge rad="25400"/>
          </a:effectLst>
        </p:spPr>
      </p:pic>
      <p:pic>
        <p:nvPicPr>
          <p:cNvPr id="21" name="Picture 20">
            <a:extLst>
              <a:ext uri="{FF2B5EF4-FFF2-40B4-BE49-F238E27FC236}">
                <a16:creationId xmlns:a16="http://schemas.microsoft.com/office/drawing/2014/main" id="{B44F467E-ED57-432D-B16A-7D9C292C8AC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32155" y="801894"/>
            <a:ext cx="5739744" cy="5745388"/>
          </a:xfrm>
          <a:prstGeom prst="rect">
            <a:avLst/>
          </a:prstGeom>
        </p:spPr>
      </p:pic>
      <p:pic>
        <p:nvPicPr>
          <p:cNvPr id="6" name="Picture 5">
            <a:extLst>
              <a:ext uri="{FF2B5EF4-FFF2-40B4-BE49-F238E27FC236}">
                <a16:creationId xmlns:a16="http://schemas.microsoft.com/office/drawing/2014/main" id="{4EA76C44-9879-46D7-A7B0-2564513B6CC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14411390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D4D34239-8545-4982-8918-313C0891E8CA}"/>
              </a:ext>
            </a:extLst>
          </p:cNvPr>
          <p:cNvSpPr txBox="1"/>
          <p:nvPr/>
        </p:nvSpPr>
        <p:spPr>
          <a:xfrm>
            <a:off x="1009650" y="771525"/>
            <a:ext cx="2164760" cy="369332"/>
          </a:xfrm>
          <a:prstGeom prst="rect">
            <a:avLst/>
          </a:prstGeom>
          <a:noFill/>
        </p:spPr>
        <p:txBody>
          <a:bodyPr wrap="none" rtlCol="0">
            <a:spAutoFit/>
          </a:bodyPr>
          <a:lstStyle/>
          <a:p>
            <a:r>
              <a:rPr lang="en-US" dirty="0"/>
              <a:t>Business Knowledge </a:t>
            </a:r>
          </a:p>
        </p:txBody>
      </p:sp>
      <p:pic>
        <p:nvPicPr>
          <p:cNvPr id="10" name="Picture 9">
            <a:extLst>
              <a:ext uri="{FF2B5EF4-FFF2-40B4-BE49-F238E27FC236}">
                <a16:creationId xmlns:a16="http://schemas.microsoft.com/office/drawing/2014/main" id="{E568739D-F369-4184-BAD9-874BDCE89ED4}"/>
              </a:ext>
            </a:extLst>
          </p:cNvPr>
          <p:cNvPicPr>
            <a:picLocks noChangeAspect="1"/>
          </p:cNvPicPr>
          <p:nvPr/>
        </p:nvPicPr>
        <p:blipFill>
          <a:blip r:embed="rId2"/>
          <a:stretch>
            <a:fillRect/>
          </a:stretch>
        </p:blipFill>
        <p:spPr>
          <a:xfrm>
            <a:off x="991675" y="1399199"/>
            <a:ext cx="1544225" cy="1620225"/>
          </a:xfrm>
          <a:prstGeom prst="rect">
            <a:avLst/>
          </a:prstGeom>
        </p:spPr>
      </p:pic>
      <p:sp>
        <p:nvSpPr>
          <p:cNvPr id="11" name="TextBox 10">
            <a:extLst>
              <a:ext uri="{FF2B5EF4-FFF2-40B4-BE49-F238E27FC236}">
                <a16:creationId xmlns:a16="http://schemas.microsoft.com/office/drawing/2014/main" id="{38BA8A43-A429-4E21-9FDD-3B69648392A5}"/>
              </a:ext>
            </a:extLst>
          </p:cNvPr>
          <p:cNvSpPr txBox="1"/>
          <p:nvPr/>
        </p:nvSpPr>
        <p:spPr>
          <a:xfrm>
            <a:off x="923925" y="3495675"/>
            <a:ext cx="2562225" cy="3170099"/>
          </a:xfrm>
          <a:prstGeom prst="rect">
            <a:avLst/>
          </a:prstGeom>
          <a:noFill/>
        </p:spPr>
        <p:txBody>
          <a:bodyPr wrap="square" rtlCol="0">
            <a:spAutoFit/>
          </a:bodyPr>
          <a:lstStyle/>
          <a:p>
            <a:r>
              <a:rPr lang="en-US" b="1" dirty="0"/>
              <a:t>PRODUCT OWNER </a:t>
            </a:r>
          </a:p>
          <a:p>
            <a:endParaRPr lang="en-US" b="1" dirty="0"/>
          </a:p>
          <a:p>
            <a:pPr>
              <a:spcAft>
                <a:spcPts val="600"/>
              </a:spcAft>
            </a:pPr>
            <a:r>
              <a:rPr lang="en-US" dirty="0"/>
              <a:t>Vision and goals </a:t>
            </a:r>
          </a:p>
          <a:p>
            <a:pPr>
              <a:spcAft>
                <a:spcPts val="600"/>
              </a:spcAft>
            </a:pPr>
            <a:r>
              <a:rPr lang="en-US" dirty="0"/>
              <a:t>Select features based on ROI </a:t>
            </a:r>
          </a:p>
          <a:p>
            <a:pPr>
              <a:spcAft>
                <a:spcPts val="600"/>
              </a:spcAft>
            </a:pPr>
            <a:r>
              <a:rPr lang="en-US" dirty="0"/>
              <a:t>Financial voice </a:t>
            </a:r>
          </a:p>
          <a:p>
            <a:pPr>
              <a:spcAft>
                <a:spcPts val="600"/>
              </a:spcAft>
            </a:pPr>
            <a:r>
              <a:rPr lang="en-US" dirty="0"/>
              <a:t>Provide domain knowledge </a:t>
            </a:r>
          </a:p>
          <a:p>
            <a:pPr>
              <a:spcAft>
                <a:spcPts val="600"/>
              </a:spcAft>
            </a:pPr>
            <a:r>
              <a:rPr lang="en-US" dirty="0"/>
              <a:t>Keep other stakeholders updated on progress  </a:t>
            </a:r>
          </a:p>
        </p:txBody>
      </p:sp>
      <p:pic>
        <p:nvPicPr>
          <p:cNvPr id="12" name="Picture 11">
            <a:extLst>
              <a:ext uri="{FF2B5EF4-FFF2-40B4-BE49-F238E27FC236}">
                <a16:creationId xmlns:a16="http://schemas.microsoft.com/office/drawing/2014/main" id="{9E1C9115-E073-4AA5-8F10-270F07DD898F}"/>
              </a:ext>
            </a:extLst>
          </p:cNvPr>
          <p:cNvPicPr>
            <a:picLocks noChangeAspect="1"/>
          </p:cNvPicPr>
          <p:nvPr/>
        </p:nvPicPr>
        <p:blipFill>
          <a:blip r:embed="rId3"/>
          <a:stretch>
            <a:fillRect/>
          </a:stretch>
        </p:blipFill>
        <p:spPr>
          <a:xfrm>
            <a:off x="4800599" y="1399199"/>
            <a:ext cx="1980359" cy="1620225"/>
          </a:xfrm>
          <a:prstGeom prst="rect">
            <a:avLst/>
          </a:prstGeom>
        </p:spPr>
      </p:pic>
      <p:sp>
        <p:nvSpPr>
          <p:cNvPr id="13" name="TextBox 12">
            <a:extLst>
              <a:ext uri="{FF2B5EF4-FFF2-40B4-BE49-F238E27FC236}">
                <a16:creationId xmlns:a16="http://schemas.microsoft.com/office/drawing/2014/main" id="{63FBE89A-8143-4786-8A19-46242855DFEC}"/>
              </a:ext>
            </a:extLst>
          </p:cNvPr>
          <p:cNvSpPr txBox="1"/>
          <p:nvPr/>
        </p:nvSpPr>
        <p:spPr>
          <a:xfrm>
            <a:off x="4800600" y="789598"/>
            <a:ext cx="2037224" cy="369332"/>
          </a:xfrm>
          <a:prstGeom prst="rect">
            <a:avLst/>
          </a:prstGeom>
          <a:noFill/>
        </p:spPr>
        <p:txBody>
          <a:bodyPr wrap="none" rtlCol="0">
            <a:spAutoFit/>
          </a:bodyPr>
          <a:lstStyle/>
          <a:p>
            <a:r>
              <a:rPr lang="en-US" dirty="0"/>
              <a:t>Process Knowledge </a:t>
            </a:r>
          </a:p>
        </p:txBody>
      </p:sp>
      <p:sp>
        <p:nvSpPr>
          <p:cNvPr id="14" name="TextBox 13">
            <a:extLst>
              <a:ext uri="{FF2B5EF4-FFF2-40B4-BE49-F238E27FC236}">
                <a16:creationId xmlns:a16="http://schemas.microsoft.com/office/drawing/2014/main" id="{07AC9FAB-2226-4938-8E97-8EB1F45D6EEA}"/>
              </a:ext>
            </a:extLst>
          </p:cNvPr>
          <p:cNvSpPr txBox="1"/>
          <p:nvPr/>
        </p:nvSpPr>
        <p:spPr>
          <a:xfrm>
            <a:off x="4695824" y="3495675"/>
            <a:ext cx="2657475" cy="3447098"/>
          </a:xfrm>
          <a:prstGeom prst="rect">
            <a:avLst/>
          </a:prstGeom>
          <a:noFill/>
        </p:spPr>
        <p:txBody>
          <a:bodyPr wrap="square" rtlCol="0">
            <a:spAutoFit/>
          </a:bodyPr>
          <a:lstStyle/>
          <a:p>
            <a:r>
              <a:rPr lang="en-US" b="1" dirty="0"/>
              <a:t>SCRUM MASTER </a:t>
            </a:r>
          </a:p>
          <a:p>
            <a:endParaRPr lang="en-US" dirty="0"/>
          </a:p>
          <a:p>
            <a:pPr>
              <a:spcAft>
                <a:spcPts val="600"/>
              </a:spcAft>
            </a:pPr>
            <a:r>
              <a:rPr lang="en-US" dirty="0"/>
              <a:t>Sets project rhythm </a:t>
            </a:r>
          </a:p>
          <a:p>
            <a:pPr>
              <a:spcAft>
                <a:spcPts val="600"/>
              </a:spcAft>
            </a:pPr>
            <a:r>
              <a:rPr lang="en-US" dirty="0"/>
              <a:t>Facilitate </a:t>
            </a:r>
          </a:p>
          <a:p>
            <a:pPr>
              <a:spcAft>
                <a:spcPts val="600"/>
              </a:spcAft>
            </a:pPr>
            <a:r>
              <a:rPr lang="en-US" dirty="0"/>
              <a:t>Remove impediments </a:t>
            </a:r>
          </a:p>
          <a:p>
            <a:pPr>
              <a:spcAft>
                <a:spcPts val="600"/>
              </a:spcAft>
            </a:pPr>
            <a:r>
              <a:rPr lang="en-US" dirty="0"/>
              <a:t>Support PO and Dev team with process &amp; preparations </a:t>
            </a:r>
          </a:p>
          <a:p>
            <a:pPr>
              <a:spcAft>
                <a:spcPts val="600"/>
              </a:spcAft>
            </a:pPr>
            <a:r>
              <a:rPr lang="en-US" dirty="0"/>
              <a:t>Provide metrics and statistics - give a basis for decision-­making </a:t>
            </a:r>
          </a:p>
        </p:txBody>
      </p:sp>
      <p:sp>
        <p:nvSpPr>
          <p:cNvPr id="15" name="Rectangle 14">
            <a:extLst>
              <a:ext uri="{FF2B5EF4-FFF2-40B4-BE49-F238E27FC236}">
                <a16:creationId xmlns:a16="http://schemas.microsoft.com/office/drawing/2014/main" id="{43C74B34-B88A-4E9A-B8D1-99999364B2D6}"/>
              </a:ext>
            </a:extLst>
          </p:cNvPr>
          <p:cNvSpPr/>
          <p:nvPr/>
        </p:nvSpPr>
        <p:spPr>
          <a:xfrm>
            <a:off x="8124262" y="789598"/>
            <a:ext cx="2044470" cy="369332"/>
          </a:xfrm>
          <a:prstGeom prst="rect">
            <a:avLst/>
          </a:prstGeom>
        </p:spPr>
        <p:txBody>
          <a:bodyPr wrap="none">
            <a:spAutoFit/>
          </a:bodyPr>
          <a:lstStyle/>
          <a:p>
            <a:r>
              <a:rPr lang="en-US" dirty="0"/>
              <a:t>Technology Experts </a:t>
            </a:r>
          </a:p>
        </p:txBody>
      </p:sp>
      <p:pic>
        <p:nvPicPr>
          <p:cNvPr id="16" name="Picture 15">
            <a:extLst>
              <a:ext uri="{FF2B5EF4-FFF2-40B4-BE49-F238E27FC236}">
                <a16:creationId xmlns:a16="http://schemas.microsoft.com/office/drawing/2014/main" id="{846A4E3E-C3AF-49A9-B40A-7074E3E61ABA}"/>
              </a:ext>
            </a:extLst>
          </p:cNvPr>
          <p:cNvPicPr>
            <a:picLocks noChangeAspect="1"/>
          </p:cNvPicPr>
          <p:nvPr/>
        </p:nvPicPr>
        <p:blipFill>
          <a:blip r:embed="rId4"/>
          <a:stretch>
            <a:fillRect/>
          </a:stretch>
        </p:blipFill>
        <p:spPr>
          <a:xfrm>
            <a:off x="8229600" y="1354926"/>
            <a:ext cx="1800225" cy="1664498"/>
          </a:xfrm>
          <a:prstGeom prst="rect">
            <a:avLst/>
          </a:prstGeom>
        </p:spPr>
      </p:pic>
      <p:sp>
        <p:nvSpPr>
          <p:cNvPr id="17" name="TextBox 16">
            <a:extLst>
              <a:ext uri="{FF2B5EF4-FFF2-40B4-BE49-F238E27FC236}">
                <a16:creationId xmlns:a16="http://schemas.microsoft.com/office/drawing/2014/main" id="{1B5B4D63-E495-4E4B-994B-89B01F62400A}"/>
              </a:ext>
            </a:extLst>
          </p:cNvPr>
          <p:cNvSpPr txBox="1"/>
          <p:nvPr/>
        </p:nvSpPr>
        <p:spPr>
          <a:xfrm>
            <a:off x="8124262" y="3495675"/>
            <a:ext cx="2896163" cy="3093154"/>
          </a:xfrm>
          <a:prstGeom prst="rect">
            <a:avLst/>
          </a:prstGeom>
          <a:noFill/>
        </p:spPr>
        <p:txBody>
          <a:bodyPr wrap="square" rtlCol="0">
            <a:spAutoFit/>
          </a:bodyPr>
          <a:lstStyle/>
          <a:p>
            <a:r>
              <a:rPr lang="en-US" b="1" dirty="0"/>
              <a:t>DEVELOPMENT TEAM </a:t>
            </a:r>
          </a:p>
          <a:p>
            <a:endParaRPr lang="en-US" dirty="0"/>
          </a:p>
          <a:p>
            <a:pPr>
              <a:spcAft>
                <a:spcPts val="600"/>
              </a:spcAft>
            </a:pPr>
            <a:r>
              <a:rPr lang="en-US" dirty="0"/>
              <a:t>Cross-</a:t>
            </a:r>
            <a:r>
              <a:rPr lang="en-US" dirty="0" err="1"/>
              <a:t>functionaI</a:t>
            </a:r>
            <a:r>
              <a:rPr lang="en-US" dirty="0"/>
              <a:t>, multi-discipline </a:t>
            </a:r>
          </a:p>
          <a:p>
            <a:pPr>
              <a:spcAft>
                <a:spcPts val="600"/>
              </a:spcAft>
            </a:pPr>
            <a:r>
              <a:rPr lang="en-US" dirty="0"/>
              <a:t>Self-organizing, empowered </a:t>
            </a:r>
          </a:p>
          <a:p>
            <a:pPr>
              <a:spcAft>
                <a:spcPts val="600"/>
              </a:spcAft>
            </a:pPr>
            <a:r>
              <a:rPr lang="en-US" dirty="0"/>
              <a:t>Deliver quality product increment every sprint </a:t>
            </a:r>
          </a:p>
          <a:p>
            <a:pPr>
              <a:spcAft>
                <a:spcPts val="600"/>
              </a:spcAft>
            </a:pPr>
            <a:r>
              <a:rPr lang="en-US" dirty="0"/>
              <a:t>Follows agreed-upon game rules to ensure long-term robustness of products </a:t>
            </a:r>
          </a:p>
        </p:txBody>
      </p:sp>
      <p:pic>
        <p:nvPicPr>
          <p:cNvPr id="18" name="Picture 17">
            <a:extLst>
              <a:ext uri="{FF2B5EF4-FFF2-40B4-BE49-F238E27FC236}">
                <a16:creationId xmlns:a16="http://schemas.microsoft.com/office/drawing/2014/main" id="{9FB7B3AC-60ED-4670-B3E5-24D965D652B5}"/>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912139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39485C7-C6DF-4E7D-92C5-C15A8B0CBE2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18081" y="766189"/>
            <a:ext cx="7893731" cy="6091811"/>
          </a:xfrm>
          <a:prstGeom prst="rect">
            <a:avLst/>
          </a:prstGeom>
        </p:spPr>
      </p:pic>
      <p:pic>
        <p:nvPicPr>
          <p:cNvPr id="5" name="Picture 4">
            <a:extLst>
              <a:ext uri="{FF2B5EF4-FFF2-40B4-BE49-F238E27FC236}">
                <a16:creationId xmlns:a16="http://schemas.microsoft.com/office/drawing/2014/main" id="{DF606779-68DF-4B14-A321-69603DB3E7B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789937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FA56AF2-CA11-4CDA-A6DF-A39DE53CF32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6300" y="704516"/>
            <a:ext cx="10015065" cy="5848683"/>
          </a:xfrm>
          <a:prstGeom prst="rect">
            <a:avLst/>
          </a:prstGeom>
        </p:spPr>
      </p:pic>
      <p:pic>
        <p:nvPicPr>
          <p:cNvPr id="5" name="Picture 4">
            <a:extLst>
              <a:ext uri="{FF2B5EF4-FFF2-40B4-BE49-F238E27FC236}">
                <a16:creationId xmlns:a16="http://schemas.microsoft.com/office/drawing/2014/main" id="{B40675FC-937B-4D1B-835E-E50C96A5B80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31353912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BF4AD81-DC79-4310-ACC9-3171D86A240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76475" y="716280"/>
            <a:ext cx="7677150" cy="6141720"/>
          </a:xfrm>
          <a:prstGeom prst="rect">
            <a:avLst/>
          </a:prstGeom>
        </p:spPr>
      </p:pic>
      <p:pic>
        <p:nvPicPr>
          <p:cNvPr id="5" name="Picture 4">
            <a:extLst>
              <a:ext uri="{FF2B5EF4-FFF2-40B4-BE49-F238E27FC236}">
                <a16:creationId xmlns:a16="http://schemas.microsoft.com/office/drawing/2014/main" id="{FAC760B6-E561-4ADC-A582-090E69DD4D1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39572304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ADE99CD-7235-47E5-94CA-D49FD9B0523C}"/>
              </a:ext>
            </a:extLst>
          </p:cNvPr>
          <p:cNvSpPr>
            <a:spLocks noGrp="1"/>
          </p:cNvSpPr>
          <p:nvPr>
            <p:ph idx="1"/>
          </p:nvPr>
        </p:nvSpPr>
        <p:spPr/>
        <p:txBody>
          <a:bodyPr/>
          <a:lstStyle/>
          <a:p>
            <a:r>
              <a:rPr lang="en-US" dirty="0"/>
              <a:t>Scrum is an Agile project management methodology approach for iterative development</a:t>
            </a:r>
          </a:p>
          <a:p>
            <a:r>
              <a:rPr lang="en-US" dirty="0"/>
              <a:t>What is iterative development?</a:t>
            </a:r>
          </a:p>
          <a:p>
            <a:pPr lvl="1"/>
            <a:r>
              <a:rPr lang="en-US" dirty="0"/>
              <a:t>Small pieces of software development that can be deployed at the end of each sprint</a:t>
            </a:r>
          </a:p>
          <a:p>
            <a:pPr lvl="1"/>
            <a:r>
              <a:rPr lang="en-US" dirty="0"/>
              <a:t>Each piece of software code builds upon the next until the full set of changes have been implemented</a:t>
            </a:r>
          </a:p>
        </p:txBody>
      </p:sp>
      <p:sp>
        <p:nvSpPr>
          <p:cNvPr id="3" name="Title 2">
            <a:extLst>
              <a:ext uri="{FF2B5EF4-FFF2-40B4-BE49-F238E27FC236}">
                <a16:creationId xmlns:a16="http://schemas.microsoft.com/office/drawing/2014/main" id="{0CC0B894-4728-4A77-A15D-546C2B8FA68F}"/>
              </a:ext>
            </a:extLst>
          </p:cNvPr>
          <p:cNvSpPr>
            <a:spLocks noGrp="1"/>
          </p:cNvSpPr>
          <p:nvPr>
            <p:ph type="title"/>
          </p:nvPr>
        </p:nvSpPr>
        <p:spPr/>
        <p:txBody>
          <a:bodyPr/>
          <a:lstStyle/>
          <a:p>
            <a:r>
              <a:rPr lang="en-US" dirty="0"/>
              <a:t>What is Scrum?</a:t>
            </a:r>
          </a:p>
        </p:txBody>
      </p:sp>
      <p:pic>
        <p:nvPicPr>
          <p:cNvPr id="5" name="Picture 4">
            <a:extLst>
              <a:ext uri="{FF2B5EF4-FFF2-40B4-BE49-F238E27FC236}">
                <a16:creationId xmlns:a16="http://schemas.microsoft.com/office/drawing/2014/main" id="{94682777-B280-49EF-A579-71E3712185E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386882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CC7F9306-C124-4D59-A4B2-E2E249596393}"/>
              </a:ext>
            </a:extLst>
          </p:cNvPr>
          <p:cNvPicPr>
            <a:picLocks noChangeAspect="1"/>
          </p:cNvPicPr>
          <p:nvPr/>
        </p:nvPicPr>
        <p:blipFill>
          <a:blip r:embed="rId2"/>
          <a:stretch>
            <a:fillRect/>
          </a:stretch>
        </p:blipFill>
        <p:spPr>
          <a:xfrm>
            <a:off x="3435658" y="401402"/>
            <a:ext cx="6525087" cy="6456598"/>
          </a:xfrm>
          <a:prstGeom prst="rect">
            <a:avLst/>
          </a:prstGeom>
        </p:spPr>
      </p:pic>
      <p:sp>
        <p:nvSpPr>
          <p:cNvPr id="14" name="TextBox 13">
            <a:extLst>
              <a:ext uri="{FF2B5EF4-FFF2-40B4-BE49-F238E27FC236}">
                <a16:creationId xmlns:a16="http://schemas.microsoft.com/office/drawing/2014/main" id="{135A668E-7BDF-4C4E-95E1-D0E4C92D526F}"/>
              </a:ext>
            </a:extLst>
          </p:cNvPr>
          <p:cNvSpPr txBox="1"/>
          <p:nvPr/>
        </p:nvSpPr>
        <p:spPr>
          <a:xfrm>
            <a:off x="452761" y="656947"/>
            <a:ext cx="1982851" cy="369332"/>
          </a:xfrm>
          <a:prstGeom prst="rect">
            <a:avLst/>
          </a:prstGeom>
          <a:noFill/>
        </p:spPr>
        <p:txBody>
          <a:bodyPr wrap="none" rtlCol="0">
            <a:spAutoFit/>
          </a:bodyPr>
          <a:lstStyle/>
          <a:p>
            <a:r>
              <a:rPr lang="en-US" dirty="0">
                <a:solidFill>
                  <a:srgbClr val="0070C0"/>
                </a:solidFill>
              </a:rPr>
              <a:t>Professional Profile</a:t>
            </a:r>
          </a:p>
        </p:txBody>
      </p:sp>
    </p:spTree>
    <p:extLst>
      <p:ext uri="{BB962C8B-B14F-4D97-AF65-F5344CB8AC3E}">
        <p14:creationId xmlns:p14="http://schemas.microsoft.com/office/powerpoint/2010/main" val="4387317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50C4BF1-6DBC-4C44-84DE-32A696F08D4A}"/>
              </a:ext>
            </a:extLst>
          </p:cNvPr>
          <p:cNvSpPr>
            <a:spLocks noGrp="1"/>
          </p:cNvSpPr>
          <p:nvPr>
            <p:ph idx="1"/>
          </p:nvPr>
        </p:nvSpPr>
        <p:spPr/>
        <p:txBody>
          <a:bodyPr/>
          <a:lstStyle/>
          <a:p>
            <a:r>
              <a:rPr lang="en-US" dirty="0"/>
              <a:t>Reduced costs</a:t>
            </a:r>
          </a:p>
          <a:p>
            <a:r>
              <a:rPr lang="en-US" dirty="0"/>
              <a:t>Higher quality software code</a:t>
            </a:r>
          </a:p>
          <a:p>
            <a:r>
              <a:rPr lang="en-US" dirty="0"/>
              <a:t>Faster delivery</a:t>
            </a:r>
          </a:p>
          <a:p>
            <a:r>
              <a:rPr lang="en-US" dirty="0"/>
              <a:t>Happy customers</a:t>
            </a:r>
          </a:p>
        </p:txBody>
      </p:sp>
      <p:sp>
        <p:nvSpPr>
          <p:cNvPr id="3" name="Title 2">
            <a:extLst>
              <a:ext uri="{FF2B5EF4-FFF2-40B4-BE49-F238E27FC236}">
                <a16:creationId xmlns:a16="http://schemas.microsoft.com/office/drawing/2014/main" id="{FE26CB93-523D-433B-929E-8EA8FADB6662}"/>
              </a:ext>
            </a:extLst>
          </p:cNvPr>
          <p:cNvSpPr>
            <a:spLocks noGrp="1"/>
          </p:cNvSpPr>
          <p:nvPr>
            <p:ph type="title"/>
          </p:nvPr>
        </p:nvSpPr>
        <p:spPr/>
        <p:txBody>
          <a:bodyPr/>
          <a:lstStyle/>
          <a:p>
            <a:r>
              <a:rPr lang="en-US" dirty="0"/>
              <a:t>Benefits of Agile Scrum</a:t>
            </a:r>
          </a:p>
        </p:txBody>
      </p:sp>
      <p:pic>
        <p:nvPicPr>
          <p:cNvPr id="5" name="Picture 4">
            <a:extLst>
              <a:ext uri="{FF2B5EF4-FFF2-40B4-BE49-F238E27FC236}">
                <a16:creationId xmlns:a16="http://schemas.microsoft.com/office/drawing/2014/main" id="{4C11AB82-D6ED-433C-9E67-AAE8EDB90FE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30256018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64BE16F1-3AB2-4CC7-9848-B6ECCD44720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620"/>
            <a:ext cx="12192000" cy="6842760"/>
          </a:xfrm>
          <a:prstGeom prst="rect">
            <a:avLst/>
          </a:prstGeom>
        </p:spPr>
      </p:pic>
    </p:spTree>
    <p:extLst>
      <p:ext uri="{BB962C8B-B14F-4D97-AF65-F5344CB8AC3E}">
        <p14:creationId xmlns:p14="http://schemas.microsoft.com/office/powerpoint/2010/main" val="39252829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9A13B79-27CC-4FA4-AC7A-5E743D04A289}"/>
              </a:ext>
            </a:extLst>
          </p:cNvPr>
          <p:cNvSpPr>
            <a:spLocks noGrp="1"/>
          </p:cNvSpPr>
          <p:nvPr>
            <p:ph idx="1"/>
          </p:nvPr>
        </p:nvSpPr>
        <p:spPr/>
        <p:txBody>
          <a:bodyPr/>
          <a:lstStyle/>
          <a:p>
            <a:r>
              <a:rPr lang="en-US" dirty="0"/>
              <a:t>Release Planning – 1-2 days</a:t>
            </a:r>
          </a:p>
          <a:p>
            <a:r>
              <a:rPr lang="en-US" dirty="0"/>
              <a:t>Sprint Planning – ½ - 1 day</a:t>
            </a:r>
          </a:p>
          <a:p>
            <a:r>
              <a:rPr lang="en-US" dirty="0"/>
              <a:t>Sprint – 2-3 weeks</a:t>
            </a:r>
          </a:p>
          <a:p>
            <a:r>
              <a:rPr lang="en-US" dirty="0"/>
              <a:t>Daily Scrum (stand-up) – 15 minutes</a:t>
            </a:r>
          </a:p>
          <a:p>
            <a:r>
              <a:rPr lang="en-US" dirty="0"/>
              <a:t>Sprint Review – 2-4 hours</a:t>
            </a:r>
          </a:p>
          <a:p>
            <a:r>
              <a:rPr lang="en-US" dirty="0"/>
              <a:t>Sprint Retrospective – 1-2 hours</a:t>
            </a:r>
          </a:p>
        </p:txBody>
      </p:sp>
      <p:sp>
        <p:nvSpPr>
          <p:cNvPr id="3" name="Title 2">
            <a:extLst>
              <a:ext uri="{FF2B5EF4-FFF2-40B4-BE49-F238E27FC236}">
                <a16:creationId xmlns:a16="http://schemas.microsoft.com/office/drawing/2014/main" id="{960DE5EA-FB8E-477E-BC4A-0203EE5C2158}"/>
              </a:ext>
            </a:extLst>
          </p:cNvPr>
          <p:cNvSpPr>
            <a:spLocks noGrp="1"/>
          </p:cNvSpPr>
          <p:nvPr>
            <p:ph type="title"/>
          </p:nvPr>
        </p:nvSpPr>
        <p:spPr/>
        <p:txBody>
          <a:bodyPr/>
          <a:lstStyle/>
          <a:p>
            <a:r>
              <a:rPr lang="en-US" dirty="0"/>
              <a:t>Agile Ceremonies</a:t>
            </a:r>
          </a:p>
        </p:txBody>
      </p:sp>
      <p:pic>
        <p:nvPicPr>
          <p:cNvPr id="4" name="Picture 3">
            <a:extLst>
              <a:ext uri="{FF2B5EF4-FFF2-40B4-BE49-F238E27FC236}">
                <a16:creationId xmlns:a16="http://schemas.microsoft.com/office/drawing/2014/main" id="{3BF4E028-7A71-4E84-B681-73C412FC3D6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40215111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0A3DB98-A9B9-4F84-B47E-B40051389873}"/>
              </a:ext>
            </a:extLst>
          </p:cNvPr>
          <p:cNvSpPr>
            <a:spLocks noGrp="1"/>
          </p:cNvSpPr>
          <p:nvPr>
            <p:ph idx="1"/>
          </p:nvPr>
        </p:nvSpPr>
        <p:spPr/>
        <p:txBody>
          <a:bodyPr>
            <a:normAutofit fontScale="92500" lnSpcReduction="20000"/>
          </a:bodyPr>
          <a:lstStyle/>
          <a:p>
            <a:r>
              <a:rPr lang="en-US" sz="1600" dirty="0"/>
              <a:t>It’s </a:t>
            </a:r>
            <a:r>
              <a:rPr lang="en-US" sz="1600" b="1" dirty="0"/>
              <a:t>NOT</a:t>
            </a:r>
          </a:p>
          <a:p>
            <a:endParaRPr lang="en-US" sz="1600" dirty="0"/>
          </a:p>
          <a:p>
            <a:endParaRPr lang="en-US" sz="1600" dirty="0"/>
          </a:p>
          <a:p>
            <a:pPr marL="109728" indent="0">
              <a:buNone/>
            </a:pPr>
            <a:endParaRPr lang="en-US" sz="1600" dirty="0"/>
          </a:p>
          <a:p>
            <a:endParaRPr lang="en-US" sz="1600" dirty="0"/>
          </a:p>
          <a:p>
            <a:r>
              <a:rPr lang="en-US" sz="1600" dirty="0"/>
              <a:t>Setting up cross-functional teams with the right skill set</a:t>
            </a:r>
          </a:p>
          <a:p>
            <a:r>
              <a:rPr lang="en-US" sz="1600" dirty="0"/>
              <a:t>Organizational processes may need to be changed</a:t>
            </a:r>
          </a:p>
          <a:p>
            <a:r>
              <a:rPr lang="en-US" sz="1600" dirty="0"/>
              <a:t>Finding a product owner and scrum master to lead the teams</a:t>
            </a:r>
          </a:p>
          <a:p>
            <a:r>
              <a:rPr lang="en-US" sz="1600" dirty="0"/>
              <a:t>Creating a product backlog (stakeholder input and frequent communication between the business and product owner)</a:t>
            </a:r>
          </a:p>
          <a:p>
            <a:r>
              <a:rPr lang="en-US" sz="1600" dirty="0"/>
              <a:t>Culture of multi-tasking</a:t>
            </a:r>
          </a:p>
          <a:p>
            <a:r>
              <a:rPr lang="en-US" sz="1600" dirty="0"/>
              <a:t>Fail safe!</a:t>
            </a:r>
          </a:p>
          <a:p>
            <a:r>
              <a:rPr lang="en-US" sz="1600" dirty="0"/>
              <a:t>Estimation</a:t>
            </a:r>
          </a:p>
          <a:p>
            <a:r>
              <a:rPr lang="en-US" sz="1600" dirty="0"/>
              <a:t>Consider existing product support, not just new development</a:t>
            </a:r>
          </a:p>
          <a:p>
            <a:pPr lvl="1"/>
            <a:r>
              <a:rPr lang="en-US" sz="1600" dirty="0"/>
              <a:t>May need to set aside time each sprint for production support activities</a:t>
            </a:r>
          </a:p>
          <a:p>
            <a:r>
              <a:rPr lang="en-US" sz="1600" dirty="0"/>
              <a:t>Long-term planning – sprints focus on the short term planning efforts, but there needs to be a roadmap</a:t>
            </a:r>
          </a:p>
          <a:p>
            <a:r>
              <a:rPr lang="en-US" sz="1600" dirty="0"/>
              <a:t>Coordination with other teams – conflicting priorities, dependencies</a:t>
            </a:r>
          </a:p>
          <a:p>
            <a:r>
              <a:rPr lang="en-US" sz="1600" dirty="0"/>
              <a:t>Time must be budgeted more strictly and add in flex time for development opportunities, research, team activities and celebrations, etc.</a:t>
            </a:r>
          </a:p>
        </p:txBody>
      </p:sp>
      <p:sp>
        <p:nvSpPr>
          <p:cNvPr id="3" name="Title 2">
            <a:extLst>
              <a:ext uri="{FF2B5EF4-FFF2-40B4-BE49-F238E27FC236}">
                <a16:creationId xmlns:a16="http://schemas.microsoft.com/office/drawing/2014/main" id="{0571C694-FFB1-40B4-B7F1-68B7CE9C22F5}"/>
              </a:ext>
            </a:extLst>
          </p:cNvPr>
          <p:cNvSpPr>
            <a:spLocks noGrp="1"/>
          </p:cNvSpPr>
          <p:nvPr>
            <p:ph type="title"/>
          </p:nvPr>
        </p:nvSpPr>
        <p:spPr/>
        <p:txBody>
          <a:bodyPr/>
          <a:lstStyle/>
          <a:p>
            <a:r>
              <a:rPr lang="en-US" dirty="0"/>
              <a:t>Why is Scrum so difficult?</a:t>
            </a:r>
          </a:p>
        </p:txBody>
      </p:sp>
      <p:pic>
        <p:nvPicPr>
          <p:cNvPr id="4" name="Picture 3">
            <a:extLst>
              <a:ext uri="{FF2B5EF4-FFF2-40B4-BE49-F238E27FC236}">
                <a16:creationId xmlns:a16="http://schemas.microsoft.com/office/drawing/2014/main" id="{970BB5AC-0A41-4861-B015-970B85578FCA}"/>
              </a:ext>
            </a:extLst>
          </p:cNvPr>
          <p:cNvPicPr>
            <a:picLocks noChangeAspect="1"/>
          </p:cNvPicPr>
          <p:nvPr/>
        </p:nvPicPr>
        <p:blipFill>
          <a:blip r:embed="rId2"/>
          <a:stretch>
            <a:fillRect/>
          </a:stretch>
        </p:blipFill>
        <p:spPr>
          <a:xfrm>
            <a:off x="2298207" y="2070624"/>
            <a:ext cx="990600" cy="1047750"/>
          </a:xfrm>
          <a:prstGeom prst="rect">
            <a:avLst/>
          </a:prstGeom>
        </p:spPr>
      </p:pic>
      <p:pic>
        <p:nvPicPr>
          <p:cNvPr id="5" name="Picture 4">
            <a:extLst>
              <a:ext uri="{FF2B5EF4-FFF2-40B4-BE49-F238E27FC236}">
                <a16:creationId xmlns:a16="http://schemas.microsoft.com/office/drawing/2014/main" id="{2B8FBB8A-E17E-4164-8472-CE3831CBA0C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3628849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Arrow Connector 2">
            <a:extLst>
              <a:ext uri="{FF2B5EF4-FFF2-40B4-BE49-F238E27FC236}">
                <a16:creationId xmlns:a16="http://schemas.microsoft.com/office/drawing/2014/main" id="{0D0F572F-31F7-404B-8A95-7AF4B4B25389}"/>
              </a:ext>
            </a:extLst>
          </p:cNvPr>
          <p:cNvCxnSpPr/>
          <p:nvPr/>
        </p:nvCxnSpPr>
        <p:spPr>
          <a:xfrm flipV="1">
            <a:off x="1509204" y="1429305"/>
            <a:ext cx="0" cy="27076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4">
            <a:extLst>
              <a:ext uri="{FF2B5EF4-FFF2-40B4-BE49-F238E27FC236}">
                <a16:creationId xmlns:a16="http://schemas.microsoft.com/office/drawing/2014/main" id="{8C78988A-E58E-4A25-BB47-6FBFE2E55028}"/>
              </a:ext>
            </a:extLst>
          </p:cNvPr>
          <p:cNvCxnSpPr>
            <a:cxnSpLocks/>
          </p:cNvCxnSpPr>
          <p:nvPr/>
        </p:nvCxnSpPr>
        <p:spPr>
          <a:xfrm>
            <a:off x="1509204" y="4136994"/>
            <a:ext cx="671151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B3F63762-6451-4717-AFD6-0B9B2940C109}"/>
              </a:ext>
            </a:extLst>
          </p:cNvPr>
          <p:cNvSpPr/>
          <p:nvPr/>
        </p:nvSpPr>
        <p:spPr>
          <a:xfrm>
            <a:off x="1855433" y="3657600"/>
            <a:ext cx="914400" cy="3284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E3392800-4BDC-4D2C-B327-439A1FF39E51}"/>
              </a:ext>
            </a:extLst>
          </p:cNvPr>
          <p:cNvSpPr/>
          <p:nvPr/>
        </p:nvSpPr>
        <p:spPr>
          <a:xfrm>
            <a:off x="3116061" y="3657600"/>
            <a:ext cx="914400" cy="3284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AB3C296-E06B-461E-952A-692256482309}"/>
              </a:ext>
            </a:extLst>
          </p:cNvPr>
          <p:cNvSpPr/>
          <p:nvPr/>
        </p:nvSpPr>
        <p:spPr>
          <a:xfrm>
            <a:off x="3116061" y="3329126"/>
            <a:ext cx="914400" cy="3284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E959B17-92D2-4B53-BD18-0C5250BF7737}"/>
              </a:ext>
            </a:extLst>
          </p:cNvPr>
          <p:cNvSpPr/>
          <p:nvPr/>
        </p:nvSpPr>
        <p:spPr>
          <a:xfrm>
            <a:off x="4407763" y="3657600"/>
            <a:ext cx="914400" cy="3284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395E6D6E-BA56-460E-9452-26061B40E74D}"/>
              </a:ext>
            </a:extLst>
          </p:cNvPr>
          <p:cNvSpPr/>
          <p:nvPr/>
        </p:nvSpPr>
        <p:spPr>
          <a:xfrm>
            <a:off x="4407763" y="3329126"/>
            <a:ext cx="914400" cy="3284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669AA184-E6B4-4209-A03B-BB0D10F9AE89}"/>
              </a:ext>
            </a:extLst>
          </p:cNvPr>
          <p:cNvSpPr/>
          <p:nvPr/>
        </p:nvSpPr>
        <p:spPr>
          <a:xfrm>
            <a:off x="4407763" y="3000652"/>
            <a:ext cx="914400" cy="3284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70B907DB-E965-4123-A853-F3D441F8ED56}"/>
              </a:ext>
            </a:extLst>
          </p:cNvPr>
          <p:cNvSpPr/>
          <p:nvPr/>
        </p:nvSpPr>
        <p:spPr>
          <a:xfrm>
            <a:off x="5699465" y="3657600"/>
            <a:ext cx="914400" cy="3284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5678D9A6-49C9-4807-BEB2-59F8A8DD312E}"/>
              </a:ext>
            </a:extLst>
          </p:cNvPr>
          <p:cNvSpPr/>
          <p:nvPr/>
        </p:nvSpPr>
        <p:spPr>
          <a:xfrm>
            <a:off x="5699465" y="3342443"/>
            <a:ext cx="914400" cy="3284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EABF5F5-F35D-4476-8EA5-462E30294D98}"/>
              </a:ext>
            </a:extLst>
          </p:cNvPr>
          <p:cNvSpPr/>
          <p:nvPr/>
        </p:nvSpPr>
        <p:spPr>
          <a:xfrm>
            <a:off x="5699465" y="3013969"/>
            <a:ext cx="914400" cy="3284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BEF77CF1-4DD6-4E21-84B3-6D320D862823}"/>
              </a:ext>
            </a:extLst>
          </p:cNvPr>
          <p:cNvSpPr/>
          <p:nvPr/>
        </p:nvSpPr>
        <p:spPr>
          <a:xfrm>
            <a:off x="5699465" y="2692154"/>
            <a:ext cx="914400" cy="3284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0B799F74-D2B5-4710-B02A-66198F99CF28}"/>
              </a:ext>
            </a:extLst>
          </p:cNvPr>
          <p:cNvSpPr txBox="1"/>
          <p:nvPr/>
        </p:nvSpPr>
        <p:spPr>
          <a:xfrm>
            <a:off x="1732859" y="4267485"/>
            <a:ext cx="1051570" cy="338554"/>
          </a:xfrm>
          <a:prstGeom prst="rect">
            <a:avLst/>
          </a:prstGeom>
          <a:noFill/>
        </p:spPr>
        <p:txBody>
          <a:bodyPr wrap="none" rtlCol="0">
            <a:spAutoFit/>
          </a:bodyPr>
          <a:lstStyle/>
          <a:p>
            <a:r>
              <a:rPr lang="en-US" sz="1600" dirty="0"/>
              <a:t>Iteration 1</a:t>
            </a:r>
          </a:p>
        </p:txBody>
      </p:sp>
      <p:sp>
        <p:nvSpPr>
          <p:cNvPr id="19" name="TextBox 18">
            <a:extLst>
              <a:ext uri="{FF2B5EF4-FFF2-40B4-BE49-F238E27FC236}">
                <a16:creationId xmlns:a16="http://schemas.microsoft.com/office/drawing/2014/main" id="{38C18EB2-012D-4956-927B-4552B7AF6B20}"/>
              </a:ext>
            </a:extLst>
          </p:cNvPr>
          <p:cNvSpPr txBox="1"/>
          <p:nvPr/>
        </p:nvSpPr>
        <p:spPr>
          <a:xfrm>
            <a:off x="3047476" y="4264518"/>
            <a:ext cx="1051570" cy="338554"/>
          </a:xfrm>
          <a:prstGeom prst="rect">
            <a:avLst/>
          </a:prstGeom>
          <a:noFill/>
        </p:spPr>
        <p:txBody>
          <a:bodyPr wrap="none" rtlCol="0">
            <a:spAutoFit/>
          </a:bodyPr>
          <a:lstStyle/>
          <a:p>
            <a:r>
              <a:rPr lang="en-US" sz="1600" dirty="0"/>
              <a:t>Iteration 2</a:t>
            </a:r>
          </a:p>
        </p:txBody>
      </p:sp>
      <p:sp>
        <p:nvSpPr>
          <p:cNvPr id="20" name="TextBox 19">
            <a:extLst>
              <a:ext uri="{FF2B5EF4-FFF2-40B4-BE49-F238E27FC236}">
                <a16:creationId xmlns:a16="http://schemas.microsoft.com/office/drawing/2014/main" id="{8F6D39EA-694C-4811-8C12-A16ED3FF6284}"/>
              </a:ext>
            </a:extLst>
          </p:cNvPr>
          <p:cNvSpPr txBox="1"/>
          <p:nvPr/>
        </p:nvSpPr>
        <p:spPr>
          <a:xfrm>
            <a:off x="4339178" y="4264518"/>
            <a:ext cx="1051570" cy="338554"/>
          </a:xfrm>
          <a:prstGeom prst="rect">
            <a:avLst/>
          </a:prstGeom>
          <a:noFill/>
        </p:spPr>
        <p:txBody>
          <a:bodyPr wrap="none" rtlCol="0">
            <a:spAutoFit/>
          </a:bodyPr>
          <a:lstStyle/>
          <a:p>
            <a:r>
              <a:rPr lang="en-US" sz="1600" dirty="0"/>
              <a:t>Iteration 3</a:t>
            </a:r>
          </a:p>
        </p:txBody>
      </p:sp>
      <p:sp>
        <p:nvSpPr>
          <p:cNvPr id="21" name="TextBox 20">
            <a:extLst>
              <a:ext uri="{FF2B5EF4-FFF2-40B4-BE49-F238E27FC236}">
                <a16:creationId xmlns:a16="http://schemas.microsoft.com/office/drawing/2014/main" id="{C0A38125-1E00-42FF-B957-75A490735AAF}"/>
              </a:ext>
            </a:extLst>
          </p:cNvPr>
          <p:cNvSpPr txBox="1"/>
          <p:nvPr/>
        </p:nvSpPr>
        <p:spPr>
          <a:xfrm>
            <a:off x="5630880" y="4277835"/>
            <a:ext cx="1051570" cy="338554"/>
          </a:xfrm>
          <a:prstGeom prst="rect">
            <a:avLst/>
          </a:prstGeom>
          <a:noFill/>
        </p:spPr>
        <p:txBody>
          <a:bodyPr wrap="none" rtlCol="0">
            <a:spAutoFit/>
          </a:bodyPr>
          <a:lstStyle/>
          <a:p>
            <a:r>
              <a:rPr lang="en-US" sz="1600" dirty="0"/>
              <a:t>Iteration 4</a:t>
            </a:r>
          </a:p>
        </p:txBody>
      </p:sp>
      <p:sp>
        <p:nvSpPr>
          <p:cNvPr id="22" name="TextBox 21">
            <a:extLst>
              <a:ext uri="{FF2B5EF4-FFF2-40B4-BE49-F238E27FC236}">
                <a16:creationId xmlns:a16="http://schemas.microsoft.com/office/drawing/2014/main" id="{1AEA0540-2298-4ACF-9930-83AEE204260E}"/>
              </a:ext>
            </a:extLst>
          </p:cNvPr>
          <p:cNvSpPr txBox="1"/>
          <p:nvPr/>
        </p:nvSpPr>
        <p:spPr>
          <a:xfrm>
            <a:off x="1065320" y="5308847"/>
            <a:ext cx="8574078" cy="923330"/>
          </a:xfrm>
          <a:prstGeom prst="rect">
            <a:avLst/>
          </a:prstGeom>
          <a:noFill/>
        </p:spPr>
        <p:txBody>
          <a:bodyPr wrap="none" rtlCol="0">
            <a:spAutoFit/>
          </a:bodyPr>
          <a:lstStyle/>
          <a:p>
            <a:r>
              <a:rPr lang="en-US" b="1" dirty="0"/>
              <a:t>Iterations</a:t>
            </a:r>
            <a:r>
              <a:rPr lang="en-US" dirty="0"/>
              <a:t> are similar to phases in a project (think Sprints).</a:t>
            </a:r>
          </a:p>
          <a:p>
            <a:endParaRPr lang="en-US" dirty="0"/>
          </a:p>
          <a:p>
            <a:r>
              <a:rPr lang="en-US" b="1" dirty="0"/>
              <a:t>Increments</a:t>
            </a:r>
            <a:r>
              <a:rPr lang="en-US" dirty="0"/>
              <a:t> are software development features that can be released after each iteration.</a:t>
            </a:r>
          </a:p>
        </p:txBody>
      </p:sp>
      <p:sp>
        <p:nvSpPr>
          <p:cNvPr id="23" name="TextBox 22">
            <a:extLst>
              <a:ext uri="{FF2B5EF4-FFF2-40B4-BE49-F238E27FC236}">
                <a16:creationId xmlns:a16="http://schemas.microsoft.com/office/drawing/2014/main" id="{A2188F75-5321-4AF3-8944-D8494444EED0}"/>
              </a:ext>
            </a:extLst>
          </p:cNvPr>
          <p:cNvSpPr txBox="1"/>
          <p:nvPr/>
        </p:nvSpPr>
        <p:spPr>
          <a:xfrm>
            <a:off x="2065542" y="784311"/>
            <a:ext cx="5640275" cy="400110"/>
          </a:xfrm>
          <a:prstGeom prst="rect">
            <a:avLst/>
          </a:prstGeom>
          <a:noFill/>
        </p:spPr>
        <p:txBody>
          <a:bodyPr wrap="square" rtlCol="0">
            <a:spAutoFit/>
          </a:bodyPr>
          <a:lstStyle/>
          <a:p>
            <a:r>
              <a:rPr lang="en-US" sz="2000" b="1" dirty="0"/>
              <a:t>Reduce Risk </a:t>
            </a:r>
            <a:r>
              <a:rPr lang="en-US" sz="2000" b="1" dirty="0">
                <a:sym typeface="Wingdings" panose="05000000000000000000" pitchFamily="2" charset="2"/>
              </a:rPr>
              <a:t> Iterative, Incremental Methods</a:t>
            </a:r>
            <a:endParaRPr lang="en-US" sz="2000" b="1" dirty="0"/>
          </a:p>
        </p:txBody>
      </p:sp>
      <p:sp>
        <p:nvSpPr>
          <p:cNvPr id="24" name="TextBox 23">
            <a:extLst>
              <a:ext uri="{FF2B5EF4-FFF2-40B4-BE49-F238E27FC236}">
                <a16:creationId xmlns:a16="http://schemas.microsoft.com/office/drawing/2014/main" id="{C28001C4-F65B-4D89-8A20-CB2564E2783C}"/>
              </a:ext>
            </a:extLst>
          </p:cNvPr>
          <p:cNvSpPr txBox="1"/>
          <p:nvPr/>
        </p:nvSpPr>
        <p:spPr>
          <a:xfrm>
            <a:off x="8289306" y="1429305"/>
            <a:ext cx="3624528" cy="3693319"/>
          </a:xfrm>
          <a:prstGeom prst="rect">
            <a:avLst/>
          </a:prstGeom>
          <a:noFill/>
        </p:spPr>
        <p:txBody>
          <a:bodyPr wrap="square" rtlCol="0">
            <a:spAutoFit/>
          </a:bodyPr>
          <a:lstStyle/>
          <a:p>
            <a:r>
              <a:rPr lang="en-US" u="sng" dirty="0"/>
              <a:t>Why release incremental changes iteratively?</a:t>
            </a:r>
          </a:p>
          <a:p>
            <a:endParaRPr lang="en-US" dirty="0"/>
          </a:p>
          <a:p>
            <a:r>
              <a:rPr lang="en-US" dirty="0"/>
              <a:t>Reduce risk by providing transparency</a:t>
            </a:r>
          </a:p>
          <a:p>
            <a:endParaRPr lang="en-US" dirty="0"/>
          </a:p>
          <a:p>
            <a:r>
              <a:rPr lang="en-US" dirty="0"/>
              <a:t>Allow for adaptation</a:t>
            </a:r>
          </a:p>
          <a:p>
            <a:endParaRPr lang="en-US" dirty="0"/>
          </a:p>
          <a:p>
            <a:r>
              <a:rPr lang="en-US" dirty="0"/>
              <a:t>IKIWIS (I’ll know it when I see it) – demos</a:t>
            </a:r>
          </a:p>
          <a:p>
            <a:endParaRPr lang="en-US" dirty="0"/>
          </a:p>
          <a:p>
            <a:r>
              <a:rPr lang="en-US" dirty="0"/>
              <a:t>Make better informed decisions and changes as needed</a:t>
            </a:r>
          </a:p>
        </p:txBody>
      </p:sp>
      <p:cxnSp>
        <p:nvCxnSpPr>
          <p:cNvPr id="26" name="Straight Connector 25">
            <a:extLst>
              <a:ext uri="{FF2B5EF4-FFF2-40B4-BE49-F238E27FC236}">
                <a16:creationId xmlns:a16="http://schemas.microsoft.com/office/drawing/2014/main" id="{A91860FF-DF39-467D-873E-7260B9789F76}"/>
              </a:ext>
            </a:extLst>
          </p:cNvPr>
          <p:cNvCxnSpPr/>
          <p:nvPr/>
        </p:nvCxnSpPr>
        <p:spPr>
          <a:xfrm>
            <a:off x="2894120" y="3986074"/>
            <a:ext cx="0" cy="355107"/>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D5EFD9A3-B672-4DDD-93C6-22D08C2AF82A}"/>
              </a:ext>
            </a:extLst>
          </p:cNvPr>
          <p:cNvCxnSpPr/>
          <p:nvPr/>
        </p:nvCxnSpPr>
        <p:spPr>
          <a:xfrm>
            <a:off x="4218373" y="3999668"/>
            <a:ext cx="0" cy="355107"/>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B2DD451A-B662-4E3E-9683-79DA355648F2}"/>
              </a:ext>
            </a:extLst>
          </p:cNvPr>
          <p:cNvCxnSpPr/>
          <p:nvPr/>
        </p:nvCxnSpPr>
        <p:spPr>
          <a:xfrm>
            <a:off x="5532268" y="4012985"/>
            <a:ext cx="0" cy="355107"/>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60474807-A7A2-4F1E-9952-C915D71FC7FF}"/>
              </a:ext>
            </a:extLst>
          </p:cNvPr>
          <p:cNvCxnSpPr/>
          <p:nvPr/>
        </p:nvCxnSpPr>
        <p:spPr>
          <a:xfrm>
            <a:off x="6917184" y="3986074"/>
            <a:ext cx="0" cy="355107"/>
          </a:xfrm>
          <a:prstGeom prst="line">
            <a:avLst/>
          </a:prstGeom>
        </p:spPr>
        <p:style>
          <a:lnRef idx="1">
            <a:schemeClr val="accent1"/>
          </a:lnRef>
          <a:fillRef idx="0">
            <a:schemeClr val="accent1"/>
          </a:fillRef>
          <a:effectRef idx="0">
            <a:schemeClr val="accent1"/>
          </a:effectRef>
          <a:fontRef idx="minor">
            <a:schemeClr val="tx1"/>
          </a:fontRef>
        </p:style>
      </p:cxnSp>
      <p:pic>
        <p:nvPicPr>
          <p:cNvPr id="25" name="Picture 24">
            <a:extLst>
              <a:ext uri="{FF2B5EF4-FFF2-40B4-BE49-F238E27FC236}">
                <a16:creationId xmlns:a16="http://schemas.microsoft.com/office/drawing/2014/main" id="{4D62ECE8-99E1-4760-ABA5-BC3A55AAEDB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33873084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D5D264B-86AF-472E-943D-14CA581E8458}"/>
              </a:ext>
            </a:extLst>
          </p:cNvPr>
          <p:cNvSpPr>
            <a:spLocks noGrp="1"/>
          </p:cNvSpPr>
          <p:nvPr>
            <p:ph idx="1"/>
          </p:nvPr>
        </p:nvSpPr>
        <p:spPr>
          <a:xfrm>
            <a:off x="609600" y="2249424"/>
            <a:ext cx="5524870" cy="4325112"/>
          </a:xfrm>
        </p:spPr>
        <p:txBody>
          <a:bodyPr>
            <a:normAutofit/>
          </a:bodyPr>
          <a:lstStyle/>
          <a:p>
            <a:r>
              <a:rPr lang="en-US" sz="2000" dirty="0"/>
              <a:t>What is being developed?</a:t>
            </a:r>
          </a:p>
          <a:p>
            <a:r>
              <a:rPr lang="en-US" sz="2000" dirty="0"/>
              <a:t>Why are we funding it?</a:t>
            </a:r>
          </a:p>
          <a:p>
            <a:r>
              <a:rPr lang="en-US" sz="2000" dirty="0"/>
              <a:t>Who is the customer of the product?</a:t>
            </a:r>
          </a:p>
          <a:p>
            <a:pPr lvl="1"/>
            <a:r>
              <a:rPr lang="en-US" sz="2000" dirty="0"/>
              <a:t>External</a:t>
            </a:r>
          </a:p>
          <a:p>
            <a:pPr lvl="1"/>
            <a:r>
              <a:rPr lang="en-US" sz="2000" dirty="0"/>
              <a:t>Internal</a:t>
            </a:r>
          </a:p>
          <a:p>
            <a:r>
              <a:rPr lang="en-US" sz="2000" dirty="0"/>
              <a:t>What is the benefit / ROI?</a:t>
            </a:r>
          </a:p>
          <a:p>
            <a:r>
              <a:rPr lang="en-US" sz="2000" dirty="0"/>
              <a:t>How do we measure against our competitors?</a:t>
            </a:r>
          </a:p>
          <a:p>
            <a:endParaRPr lang="en-US" sz="2000" dirty="0"/>
          </a:p>
        </p:txBody>
      </p:sp>
      <p:sp>
        <p:nvSpPr>
          <p:cNvPr id="3" name="Title 2">
            <a:extLst>
              <a:ext uri="{FF2B5EF4-FFF2-40B4-BE49-F238E27FC236}">
                <a16:creationId xmlns:a16="http://schemas.microsoft.com/office/drawing/2014/main" id="{255E3A16-E517-477E-9C3A-BA2C78E103C7}"/>
              </a:ext>
            </a:extLst>
          </p:cNvPr>
          <p:cNvSpPr>
            <a:spLocks noGrp="1"/>
          </p:cNvSpPr>
          <p:nvPr>
            <p:ph type="title"/>
          </p:nvPr>
        </p:nvSpPr>
        <p:spPr/>
        <p:txBody>
          <a:bodyPr/>
          <a:lstStyle/>
          <a:p>
            <a:r>
              <a:rPr lang="en-US" dirty="0"/>
              <a:t>Create a Product Vision Statement</a:t>
            </a:r>
          </a:p>
        </p:txBody>
      </p:sp>
      <p:pic>
        <p:nvPicPr>
          <p:cNvPr id="4" name="Picture 3">
            <a:extLst>
              <a:ext uri="{FF2B5EF4-FFF2-40B4-BE49-F238E27FC236}">
                <a16:creationId xmlns:a16="http://schemas.microsoft.com/office/drawing/2014/main" id="{FA789599-9A5B-47D7-8339-5CFB4FA0C24B}"/>
              </a:ext>
            </a:extLst>
          </p:cNvPr>
          <p:cNvPicPr>
            <a:picLocks noChangeAspect="1"/>
          </p:cNvPicPr>
          <p:nvPr/>
        </p:nvPicPr>
        <p:blipFill>
          <a:blip r:embed="rId2"/>
          <a:stretch>
            <a:fillRect/>
          </a:stretch>
        </p:blipFill>
        <p:spPr>
          <a:xfrm>
            <a:off x="6617561" y="2209800"/>
            <a:ext cx="4310849" cy="4310849"/>
          </a:xfrm>
          <a:prstGeom prst="rect">
            <a:avLst/>
          </a:prstGeom>
        </p:spPr>
      </p:pic>
      <p:pic>
        <p:nvPicPr>
          <p:cNvPr id="5" name="Picture 4">
            <a:extLst>
              <a:ext uri="{FF2B5EF4-FFF2-40B4-BE49-F238E27FC236}">
                <a16:creationId xmlns:a16="http://schemas.microsoft.com/office/drawing/2014/main" id="{6E8580BF-B3FB-4F00-BF92-0E58CCE8F94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9996881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0358793-6DE5-4CF9-98C8-F7CECED96E3A}"/>
              </a:ext>
            </a:extLst>
          </p:cNvPr>
          <p:cNvSpPr>
            <a:spLocks noGrp="1"/>
          </p:cNvSpPr>
          <p:nvPr>
            <p:ph idx="1"/>
          </p:nvPr>
        </p:nvSpPr>
        <p:spPr/>
        <p:txBody>
          <a:bodyPr/>
          <a:lstStyle/>
          <a:p>
            <a:r>
              <a:rPr lang="en-US" dirty="0"/>
              <a:t>Pick a team of 5 and create an idea for a new app</a:t>
            </a:r>
          </a:p>
          <a:p>
            <a:r>
              <a:rPr lang="en-US" dirty="0"/>
              <a:t>Write your vision statement using the following:</a:t>
            </a:r>
          </a:p>
          <a:p>
            <a:pPr lvl="1"/>
            <a:r>
              <a:rPr lang="en-US" dirty="0"/>
              <a:t>Who is the customer?</a:t>
            </a:r>
          </a:p>
          <a:p>
            <a:pPr lvl="1"/>
            <a:r>
              <a:rPr lang="en-US" dirty="0"/>
              <a:t>Name the product</a:t>
            </a:r>
          </a:p>
          <a:p>
            <a:pPr lvl="1"/>
            <a:r>
              <a:rPr lang="en-US" dirty="0"/>
              <a:t>What is the product’s category?</a:t>
            </a:r>
          </a:p>
          <a:p>
            <a:pPr lvl="1"/>
            <a:r>
              <a:rPr lang="en-US" dirty="0"/>
              <a:t>What is the main benefit provided by the product?</a:t>
            </a:r>
          </a:p>
          <a:p>
            <a:pPr lvl="1"/>
            <a:r>
              <a:rPr lang="en-US" dirty="0"/>
              <a:t>Who are the competitors?</a:t>
            </a:r>
          </a:p>
          <a:p>
            <a:pPr lvl="1"/>
            <a:r>
              <a:rPr lang="en-US" dirty="0"/>
              <a:t>How is this product differentiated from other similar products?</a:t>
            </a:r>
          </a:p>
        </p:txBody>
      </p:sp>
      <p:sp>
        <p:nvSpPr>
          <p:cNvPr id="3" name="Title 2">
            <a:extLst>
              <a:ext uri="{FF2B5EF4-FFF2-40B4-BE49-F238E27FC236}">
                <a16:creationId xmlns:a16="http://schemas.microsoft.com/office/drawing/2014/main" id="{B81FBEE9-1E72-4FE0-9DF1-964C58EE2C4A}"/>
              </a:ext>
            </a:extLst>
          </p:cNvPr>
          <p:cNvSpPr>
            <a:spLocks noGrp="1"/>
          </p:cNvSpPr>
          <p:nvPr>
            <p:ph type="title"/>
          </p:nvPr>
        </p:nvSpPr>
        <p:spPr/>
        <p:txBody>
          <a:bodyPr/>
          <a:lstStyle/>
          <a:p>
            <a:r>
              <a:rPr lang="en-US" u="sng" dirty="0"/>
              <a:t>Product Vision Exercise</a:t>
            </a:r>
          </a:p>
        </p:txBody>
      </p:sp>
      <p:pic>
        <p:nvPicPr>
          <p:cNvPr id="4" name="Picture 3">
            <a:extLst>
              <a:ext uri="{FF2B5EF4-FFF2-40B4-BE49-F238E27FC236}">
                <a16:creationId xmlns:a16="http://schemas.microsoft.com/office/drawing/2014/main" id="{50518965-3464-4072-BC0C-5EBD46BBBC0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3389245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3476F00-A671-4235-B443-81D43B991C03}"/>
              </a:ext>
            </a:extLst>
          </p:cNvPr>
          <p:cNvSpPr>
            <a:spLocks noGrp="1"/>
          </p:cNvSpPr>
          <p:nvPr>
            <p:ph sz="half" idx="2"/>
          </p:nvPr>
        </p:nvSpPr>
        <p:spPr/>
        <p:txBody>
          <a:bodyPr/>
          <a:lstStyle/>
          <a:p>
            <a:pPr marL="109728" indent="0">
              <a:buNone/>
            </a:pPr>
            <a:r>
              <a:rPr lang="en-US" u="sng" dirty="0"/>
              <a:t>Action </a:t>
            </a:r>
          </a:p>
          <a:p>
            <a:r>
              <a:rPr lang="en-US" dirty="0"/>
              <a:t>Prioritize the backlog</a:t>
            </a:r>
          </a:p>
          <a:p>
            <a:endParaRPr lang="en-US" dirty="0"/>
          </a:p>
          <a:p>
            <a:r>
              <a:rPr lang="en-US" dirty="0"/>
              <a:t>Select capabilities to include in upcoming sprints</a:t>
            </a:r>
          </a:p>
          <a:p>
            <a:endParaRPr lang="en-US" dirty="0"/>
          </a:p>
          <a:p>
            <a:r>
              <a:rPr lang="en-US" dirty="0"/>
              <a:t>Define the criteria for success for each item – definition of DONE</a:t>
            </a:r>
          </a:p>
          <a:p>
            <a:endParaRPr lang="en-US" dirty="0"/>
          </a:p>
        </p:txBody>
      </p:sp>
      <p:sp>
        <p:nvSpPr>
          <p:cNvPr id="3" name="Content Placeholder 2">
            <a:extLst>
              <a:ext uri="{FF2B5EF4-FFF2-40B4-BE49-F238E27FC236}">
                <a16:creationId xmlns:a16="http://schemas.microsoft.com/office/drawing/2014/main" id="{FF92C1AE-54E1-4FED-8ACC-B2E57059A32F}"/>
              </a:ext>
            </a:extLst>
          </p:cNvPr>
          <p:cNvSpPr>
            <a:spLocks noGrp="1"/>
          </p:cNvSpPr>
          <p:nvPr>
            <p:ph sz="half" idx="1"/>
          </p:nvPr>
        </p:nvSpPr>
        <p:spPr>
          <a:xfrm>
            <a:off x="609600" y="2249425"/>
            <a:ext cx="5384800" cy="4341875"/>
          </a:xfrm>
        </p:spPr>
        <p:txBody>
          <a:bodyPr/>
          <a:lstStyle/>
          <a:p>
            <a:pPr marL="109728" indent="0">
              <a:buNone/>
            </a:pPr>
            <a:r>
              <a:rPr lang="en-US" u="sng" dirty="0"/>
              <a:t>What Goes in the Backlog</a:t>
            </a:r>
            <a:r>
              <a:rPr lang="en-US" dirty="0"/>
              <a:t>		</a:t>
            </a:r>
          </a:p>
          <a:p>
            <a:r>
              <a:rPr lang="en-US" dirty="0"/>
              <a:t>List of features and product capabilities the customer wants developed broken down into actionable pieces of work</a:t>
            </a:r>
          </a:p>
          <a:p>
            <a:endParaRPr lang="en-US" dirty="0"/>
          </a:p>
          <a:p>
            <a:r>
              <a:rPr lang="en-US" dirty="0"/>
              <a:t>One list for the entire team</a:t>
            </a:r>
          </a:p>
          <a:p>
            <a:endParaRPr lang="en-US" dirty="0"/>
          </a:p>
          <a:p>
            <a:r>
              <a:rPr lang="en-US" dirty="0"/>
              <a:t>When new work is identified, it goes into the backlog.</a:t>
            </a:r>
          </a:p>
          <a:p>
            <a:pPr marL="109728" indent="0">
              <a:buNone/>
            </a:pPr>
            <a:r>
              <a:rPr lang="en-US" dirty="0"/>
              <a:t>	</a:t>
            </a:r>
          </a:p>
        </p:txBody>
      </p:sp>
      <p:sp>
        <p:nvSpPr>
          <p:cNvPr id="4" name="Title 3">
            <a:extLst>
              <a:ext uri="{FF2B5EF4-FFF2-40B4-BE49-F238E27FC236}">
                <a16:creationId xmlns:a16="http://schemas.microsoft.com/office/drawing/2014/main" id="{E5703CDF-CC40-405F-A9A9-68E74AAE8BA2}"/>
              </a:ext>
            </a:extLst>
          </p:cNvPr>
          <p:cNvSpPr>
            <a:spLocks noGrp="1"/>
          </p:cNvSpPr>
          <p:nvPr>
            <p:ph type="title"/>
          </p:nvPr>
        </p:nvSpPr>
        <p:spPr/>
        <p:txBody>
          <a:bodyPr/>
          <a:lstStyle/>
          <a:p>
            <a:r>
              <a:rPr lang="en-US" dirty="0"/>
              <a:t>Create a Product Backlog</a:t>
            </a:r>
          </a:p>
        </p:txBody>
      </p:sp>
      <p:pic>
        <p:nvPicPr>
          <p:cNvPr id="8" name="Picture 7">
            <a:extLst>
              <a:ext uri="{FF2B5EF4-FFF2-40B4-BE49-F238E27FC236}">
                <a16:creationId xmlns:a16="http://schemas.microsoft.com/office/drawing/2014/main" id="{C5CF0914-6828-4A35-8337-5621119C8D1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40453771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9B3CF99-E882-45D8-A764-758B3BC48CF6}"/>
              </a:ext>
            </a:extLst>
          </p:cNvPr>
          <p:cNvSpPr txBox="1"/>
          <p:nvPr/>
        </p:nvSpPr>
        <p:spPr>
          <a:xfrm>
            <a:off x="1083076" y="1713390"/>
            <a:ext cx="10023450" cy="4401205"/>
          </a:xfrm>
          <a:prstGeom prst="rect">
            <a:avLst/>
          </a:prstGeom>
          <a:noFill/>
        </p:spPr>
        <p:txBody>
          <a:bodyPr wrap="none" rtlCol="0">
            <a:spAutoFit/>
          </a:bodyPr>
          <a:lstStyle/>
          <a:p>
            <a:pPr algn="ctr"/>
            <a:r>
              <a:rPr lang="en-US" sz="2800" b="1" dirty="0"/>
              <a:t>User Stories</a:t>
            </a:r>
          </a:p>
          <a:p>
            <a:pPr algn="ctr"/>
            <a:endParaRPr lang="en-US" dirty="0"/>
          </a:p>
          <a:p>
            <a:endParaRPr lang="en-US" dirty="0"/>
          </a:p>
          <a:p>
            <a:r>
              <a:rPr lang="en-US" u="sng" dirty="0"/>
              <a:t>Examples: </a:t>
            </a:r>
          </a:p>
          <a:p>
            <a:r>
              <a:rPr lang="en-US" dirty="0"/>
              <a:t>	As a developer, I need an automated unit test framework so that I may test my code and detect</a:t>
            </a:r>
          </a:p>
          <a:p>
            <a:r>
              <a:rPr lang="en-US" dirty="0"/>
              <a:t>	problems earlier.</a:t>
            </a:r>
          </a:p>
          <a:p>
            <a:endParaRPr lang="en-US" dirty="0"/>
          </a:p>
          <a:p>
            <a:r>
              <a:rPr lang="en-US" dirty="0"/>
              <a:t>	As an analyst, I need to determine the business rules for adding new contact information for </a:t>
            </a:r>
          </a:p>
          <a:p>
            <a:r>
              <a:rPr lang="en-US" dirty="0"/>
              <a:t>	veterans.</a:t>
            </a:r>
          </a:p>
          <a:p>
            <a:endParaRPr lang="en-US" dirty="0"/>
          </a:p>
          <a:p>
            <a:r>
              <a:rPr lang="en-US" dirty="0"/>
              <a:t>	As a job seeker, I need the capability to post my resume to the website.</a:t>
            </a:r>
          </a:p>
          <a:p>
            <a:endParaRPr lang="en-US" dirty="0"/>
          </a:p>
          <a:p>
            <a:r>
              <a:rPr lang="en-US" dirty="0"/>
              <a:t>	As a customer, I want to order groceries from my phone.</a:t>
            </a:r>
          </a:p>
          <a:p>
            <a:endParaRPr lang="en-US" dirty="0"/>
          </a:p>
          <a:p>
            <a:r>
              <a:rPr lang="en-US" dirty="0"/>
              <a:t>	As a customer, I want my online grocery order to have the option for home delivery.</a:t>
            </a:r>
          </a:p>
        </p:txBody>
      </p:sp>
      <p:pic>
        <p:nvPicPr>
          <p:cNvPr id="3" name="Picture 2">
            <a:extLst>
              <a:ext uri="{FF2B5EF4-FFF2-40B4-BE49-F238E27FC236}">
                <a16:creationId xmlns:a16="http://schemas.microsoft.com/office/drawing/2014/main" id="{BB66C469-15D1-40E1-BF97-F2177B0ACD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15663755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4447326-B313-4ED3-B30F-3E106A545916}"/>
              </a:ext>
            </a:extLst>
          </p:cNvPr>
          <p:cNvSpPr txBox="1"/>
          <p:nvPr/>
        </p:nvSpPr>
        <p:spPr>
          <a:xfrm>
            <a:off x="1402671" y="1828800"/>
            <a:ext cx="8487053" cy="3970318"/>
          </a:xfrm>
          <a:prstGeom prst="rect">
            <a:avLst/>
          </a:prstGeom>
          <a:noFill/>
        </p:spPr>
        <p:txBody>
          <a:bodyPr wrap="square" rtlCol="0">
            <a:spAutoFit/>
          </a:bodyPr>
          <a:lstStyle/>
          <a:p>
            <a:pPr algn="ctr"/>
            <a:r>
              <a:rPr lang="en-US" b="1" dirty="0"/>
              <a:t>ESTIMATE!    ESTIMATE!     ESTIMATE YOUR STORIES!</a:t>
            </a:r>
            <a:endParaRPr lang="en-US" dirty="0"/>
          </a:p>
          <a:p>
            <a:endParaRPr lang="en-US" dirty="0"/>
          </a:p>
          <a:p>
            <a:endParaRPr lang="en-US" dirty="0"/>
          </a:p>
          <a:p>
            <a:pPr algn="ctr"/>
            <a:r>
              <a:rPr lang="en-US" dirty="0"/>
              <a:t>1	2	3	5	8	13	21	34…</a:t>
            </a:r>
          </a:p>
          <a:p>
            <a:endParaRPr lang="en-US" dirty="0"/>
          </a:p>
          <a:p>
            <a:endParaRPr lang="en-US" dirty="0"/>
          </a:p>
          <a:p>
            <a:pPr algn="ctr"/>
            <a:r>
              <a:rPr lang="en-US" dirty="0"/>
              <a:t>Based on hours or complexity, but the form of measurement is determined </a:t>
            </a:r>
          </a:p>
          <a:p>
            <a:pPr algn="ctr"/>
            <a:r>
              <a:rPr lang="en-US" b="1" u="sng" dirty="0"/>
              <a:t>BY THE TEAM</a:t>
            </a:r>
            <a:r>
              <a:rPr lang="en-US" dirty="0"/>
              <a:t>.</a:t>
            </a:r>
          </a:p>
          <a:p>
            <a:pPr algn="ctr"/>
            <a:endParaRPr lang="en-US" dirty="0"/>
          </a:p>
          <a:p>
            <a:pPr algn="ctr"/>
            <a:endParaRPr lang="en-US" dirty="0"/>
          </a:p>
          <a:p>
            <a:pPr algn="ctr"/>
            <a:r>
              <a:rPr lang="en-US" dirty="0"/>
              <a:t>Stories should be small enough to complete in a </a:t>
            </a:r>
            <a:r>
              <a:rPr lang="en-US" u="sng" dirty="0"/>
              <a:t>single Sprint</a:t>
            </a:r>
            <a:r>
              <a:rPr lang="en-US" dirty="0"/>
              <a:t>.</a:t>
            </a:r>
          </a:p>
          <a:p>
            <a:pPr algn="ctr"/>
            <a:endParaRPr lang="en-US" dirty="0"/>
          </a:p>
          <a:p>
            <a:pPr algn="ctr"/>
            <a:r>
              <a:rPr lang="en-US" dirty="0"/>
              <a:t>*Is there a difference in the estimate if acceptance criteria is “support 1000 users” vs. “support 10 million users”?</a:t>
            </a:r>
          </a:p>
        </p:txBody>
      </p:sp>
      <p:pic>
        <p:nvPicPr>
          <p:cNvPr id="3" name="Picture 2">
            <a:extLst>
              <a:ext uri="{FF2B5EF4-FFF2-40B4-BE49-F238E27FC236}">
                <a16:creationId xmlns:a16="http://schemas.microsoft.com/office/drawing/2014/main" id="{C9379C04-7E8A-4624-AF27-D663A920C37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1571426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E1DFA2E-0544-4716-AC0C-FE94493BA4D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
        <p:nvSpPr>
          <p:cNvPr id="8" name="Content Placeholder 7">
            <a:extLst>
              <a:ext uri="{FF2B5EF4-FFF2-40B4-BE49-F238E27FC236}">
                <a16:creationId xmlns:a16="http://schemas.microsoft.com/office/drawing/2014/main" id="{D35F3CCA-D63E-49FC-9686-32DE595CF9C8}"/>
              </a:ext>
            </a:extLst>
          </p:cNvPr>
          <p:cNvSpPr>
            <a:spLocks noGrp="1"/>
          </p:cNvSpPr>
          <p:nvPr>
            <p:ph sz="half" idx="1"/>
          </p:nvPr>
        </p:nvSpPr>
        <p:spPr>
          <a:xfrm>
            <a:off x="547457" y="1175227"/>
            <a:ext cx="9067060" cy="4341875"/>
          </a:xfrm>
        </p:spPr>
        <p:txBody>
          <a:bodyPr>
            <a:normAutofit/>
          </a:bodyPr>
          <a:lstStyle/>
          <a:p>
            <a:r>
              <a:rPr lang="en-US" sz="1800" dirty="0"/>
              <a:t>Successfully led 15+ Agile teams for large corporations</a:t>
            </a:r>
          </a:p>
          <a:p>
            <a:r>
              <a:rPr lang="en-US" sz="1800" dirty="0"/>
              <a:t>20 years of industry experience</a:t>
            </a:r>
          </a:p>
          <a:p>
            <a:pPr lvl="1"/>
            <a:r>
              <a:rPr lang="en-US" sz="1800" dirty="0"/>
              <a:t>Manufacturing</a:t>
            </a:r>
          </a:p>
          <a:p>
            <a:pPr lvl="1"/>
            <a:r>
              <a:rPr lang="en-US" sz="1800" dirty="0"/>
              <a:t>Financial</a:t>
            </a:r>
          </a:p>
          <a:p>
            <a:pPr lvl="1"/>
            <a:r>
              <a:rPr lang="en-US" sz="1800" dirty="0"/>
              <a:t>Government</a:t>
            </a:r>
          </a:p>
          <a:p>
            <a:pPr lvl="1"/>
            <a:r>
              <a:rPr lang="en-US" sz="1800" dirty="0"/>
              <a:t>Cyber Security</a:t>
            </a:r>
          </a:p>
          <a:p>
            <a:pPr lvl="1"/>
            <a:endParaRPr lang="en-US" sz="1800" dirty="0"/>
          </a:p>
          <a:p>
            <a:r>
              <a:rPr lang="en-US" sz="1800" dirty="0"/>
              <a:t>Employee Management Coaching for Philip Morris IT Senior Management Team</a:t>
            </a:r>
          </a:p>
          <a:p>
            <a:r>
              <a:rPr lang="en-US" sz="1800" dirty="0"/>
              <a:t>Teaching Experience – John Tyler Community College, Strayer University</a:t>
            </a:r>
          </a:p>
          <a:p>
            <a:r>
              <a:rPr lang="en-US" sz="1800" dirty="0"/>
              <a:t>Curriculum Design - Virginia Commonwealth University</a:t>
            </a:r>
          </a:p>
        </p:txBody>
      </p:sp>
      <p:sp>
        <p:nvSpPr>
          <p:cNvPr id="13" name="TextBox 12">
            <a:extLst>
              <a:ext uri="{FF2B5EF4-FFF2-40B4-BE49-F238E27FC236}">
                <a16:creationId xmlns:a16="http://schemas.microsoft.com/office/drawing/2014/main" id="{AA0CB81E-C8F0-43CB-B345-2C6EF77F35F2}"/>
              </a:ext>
            </a:extLst>
          </p:cNvPr>
          <p:cNvSpPr txBox="1"/>
          <p:nvPr/>
        </p:nvSpPr>
        <p:spPr>
          <a:xfrm>
            <a:off x="452761" y="656947"/>
            <a:ext cx="1982851" cy="369332"/>
          </a:xfrm>
          <a:prstGeom prst="rect">
            <a:avLst/>
          </a:prstGeom>
          <a:noFill/>
        </p:spPr>
        <p:txBody>
          <a:bodyPr wrap="none" rtlCol="0">
            <a:spAutoFit/>
          </a:bodyPr>
          <a:lstStyle/>
          <a:p>
            <a:r>
              <a:rPr lang="en-US" dirty="0">
                <a:solidFill>
                  <a:srgbClr val="0070C0"/>
                </a:solidFill>
              </a:rPr>
              <a:t>Professional Profile</a:t>
            </a:r>
          </a:p>
        </p:txBody>
      </p:sp>
    </p:spTree>
    <p:extLst>
      <p:ext uri="{BB962C8B-B14F-4D97-AF65-F5344CB8AC3E}">
        <p14:creationId xmlns:p14="http://schemas.microsoft.com/office/powerpoint/2010/main" val="1790681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E10E85F-0382-490B-AE17-E3C12B62FA7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6000" y="571500"/>
            <a:ext cx="7620000" cy="5715000"/>
          </a:xfrm>
          <a:prstGeom prst="rect">
            <a:avLst/>
          </a:prstGeom>
        </p:spPr>
      </p:pic>
      <p:sp>
        <p:nvSpPr>
          <p:cNvPr id="4" name="TextBox 3">
            <a:extLst>
              <a:ext uri="{FF2B5EF4-FFF2-40B4-BE49-F238E27FC236}">
                <a16:creationId xmlns:a16="http://schemas.microsoft.com/office/drawing/2014/main" id="{6E985D89-F308-442D-92F0-3462146A4122}"/>
              </a:ext>
            </a:extLst>
          </p:cNvPr>
          <p:cNvSpPr txBox="1"/>
          <p:nvPr/>
        </p:nvSpPr>
        <p:spPr>
          <a:xfrm rot="1720926">
            <a:off x="8828995" y="2922506"/>
            <a:ext cx="3074816" cy="3139321"/>
          </a:xfrm>
          <a:prstGeom prst="rect">
            <a:avLst/>
          </a:prstGeom>
          <a:noFill/>
        </p:spPr>
        <p:txBody>
          <a:bodyPr wrap="none" rtlCol="0">
            <a:spAutoFit/>
          </a:bodyPr>
          <a:lstStyle/>
          <a:p>
            <a:r>
              <a:rPr lang="en-US" b="1" dirty="0"/>
              <a:t>Sprint 2 –</a:t>
            </a:r>
          </a:p>
          <a:p>
            <a:r>
              <a:rPr lang="en-US" b="1" dirty="0"/>
              <a:t>6 team members</a:t>
            </a:r>
          </a:p>
          <a:p>
            <a:r>
              <a:rPr lang="en-US" b="1" dirty="0"/>
              <a:t>35 hours/week each</a:t>
            </a:r>
          </a:p>
          <a:p>
            <a:endParaRPr lang="en-US" b="1" dirty="0"/>
          </a:p>
          <a:p>
            <a:r>
              <a:rPr lang="en-US" b="1" dirty="0"/>
              <a:t>BUT…</a:t>
            </a:r>
          </a:p>
          <a:p>
            <a:endParaRPr lang="en-US" b="1" dirty="0"/>
          </a:p>
          <a:p>
            <a:r>
              <a:rPr lang="en-US" b="1" dirty="0"/>
              <a:t>1 team member is on vacation</a:t>
            </a:r>
          </a:p>
          <a:p>
            <a:r>
              <a:rPr lang="en-US" b="1" dirty="0"/>
              <a:t>Total working capacity =</a:t>
            </a:r>
          </a:p>
          <a:p>
            <a:r>
              <a:rPr lang="en-US" b="1" dirty="0"/>
              <a:t>175 hours</a:t>
            </a:r>
          </a:p>
          <a:p>
            <a:endParaRPr lang="en-US" b="1" dirty="0"/>
          </a:p>
          <a:p>
            <a:endParaRPr lang="en-US" b="1" dirty="0"/>
          </a:p>
        </p:txBody>
      </p:sp>
      <p:sp>
        <p:nvSpPr>
          <p:cNvPr id="5" name="TextBox 4">
            <a:extLst>
              <a:ext uri="{FF2B5EF4-FFF2-40B4-BE49-F238E27FC236}">
                <a16:creationId xmlns:a16="http://schemas.microsoft.com/office/drawing/2014/main" id="{C068901B-331D-475E-A6DC-BBC7BF029791}"/>
              </a:ext>
            </a:extLst>
          </p:cNvPr>
          <p:cNvSpPr txBox="1"/>
          <p:nvPr/>
        </p:nvSpPr>
        <p:spPr>
          <a:xfrm rot="20093532">
            <a:off x="542652" y="2274838"/>
            <a:ext cx="2485168" cy="2308324"/>
          </a:xfrm>
          <a:prstGeom prst="rect">
            <a:avLst/>
          </a:prstGeom>
          <a:noFill/>
        </p:spPr>
        <p:txBody>
          <a:bodyPr wrap="none" rtlCol="0">
            <a:spAutoFit/>
          </a:bodyPr>
          <a:lstStyle/>
          <a:p>
            <a:r>
              <a:rPr lang="en-US" b="1" dirty="0"/>
              <a:t>Sprint 1 –</a:t>
            </a:r>
          </a:p>
          <a:p>
            <a:r>
              <a:rPr lang="en-US" b="1" dirty="0"/>
              <a:t>6 team members</a:t>
            </a:r>
          </a:p>
          <a:p>
            <a:r>
              <a:rPr lang="en-US" b="1" dirty="0"/>
              <a:t>35 hours/week each</a:t>
            </a:r>
          </a:p>
          <a:p>
            <a:endParaRPr lang="en-US" b="1" dirty="0"/>
          </a:p>
          <a:p>
            <a:r>
              <a:rPr lang="en-US" b="1" dirty="0"/>
              <a:t>Total working capacity =</a:t>
            </a:r>
          </a:p>
          <a:p>
            <a:r>
              <a:rPr lang="en-US" b="1" dirty="0"/>
              <a:t>210 hours</a:t>
            </a:r>
          </a:p>
          <a:p>
            <a:endParaRPr lang="en-US" b="1" dirty="0"/>
          </a:p>
          <a:p>
            <a:endParaRPr lang="en-US" b="1" dirty="0"/>
          </a:p>
        </p:txBody>
      </p:sp>
      <p:sp>
        <p:nvSpPr>
          <p:cNvPr id="6" name="TextBox 5">
            <a:extLst>
              <a:ext uri="{FF2B5EF4-FFF2-40B4-BE49-F238E27FC236}">
                <a16:creationId xmlns:a16="http://schemas.microsoft.com/office/drawing/2014/main" id="{C9E1F134-95FA-42BA-83D5-886BBF214B51}"/>
              </a:ext>
            </a:extLst>
          </p:cNvPr>
          <p:cNvSpPr txBox="1"/>
          <p:nvPr/>
        </p:nvSpPr>
        <p:spPr>
          <a:xfrm>
            <a:off x="3400147" y="6367128"/>
            <a:ext cx="5565754" cy="369332"/>
          </a:xfrm>
          <a:prstGeom prst="rect">
            <a:avLst/>
          </a:prstGeom>
          <a:noFill/>
        </p:spPr>
        <p:txBody>
          <a:bodyPr wrap="none" rtlCol="0">
            <a:spAutoFit/>
          </a:bodyPr>
          <a:lstStyle/>
          <a:p>
            <a:r>
              <a:rPr lang="en-US" dirty="0"/>
              <a:t>Estimated story points should NOT exceed team capacity!</a:t>
            </a:r>
          </a:p>
        </p:txBody>
      </p:sp>
      <p:pic>
        <p:nvPicPr>
          <p:cNvPr id="7" name="Picture 6">
            <a:extLst>
              <a:ext uri="{FF2B5EF4-FFF2-40B4-BE49-F238E27FC236}">
                <a16:creationId xmlns:a16="http://schemas.microsoft.com/office/drawing/2014/main" id="{2D90561F-EB70-4FB5-ACAB-B061F9BD9D4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35174486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8F61FB4-53FC-40FC-8DBF-AC687F5F04D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05607" y="970800"/>
            <a:ext cx="9145276" cy="5449060"/>
          </a:xfrm>
          <a:prstGeom prst="rect">
            <a:avLst/>
          </a:prstGeom>
        </p:spPr>
      </p:pic>
      <p:pic>
        <p:nvPicPr>
          <p:cNvPr id="4" name="Picture 3">
            <a:extLst>
              <a:ext uri="{FF2B5EF4-FFF2-40B4-BE49-F238E27FC236}">
                <a16:creationId xmlns:a16="http://schemas.microsoft.com/office/drawing/2014/main" id="{1D4FABC0-4104-4BB8-959E-B65CB748BBA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653630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61F1BF6-36DC-4FD5-AE4E-10FD2D108977}"/>
              </a:ext>
            </a:extLst>
          </p:cNvPr>
          <p:cNvSpPr>
            <a:spLocks noGrp="1"/>
          </p:cNvSpPr>
          <p:nvPr>
            <p:ph idx="1"/>
          </p:nvPr>
        </p:nvSpPr>
        <p:spPr/>
        <p:txBody>
          <a:bodyPr/>
          <a:lstStyle/>
          <a:p>
            <a:pPr marL="742950" lvl="1" indent="-285750">
              <a:spcBef>
                <a:spcPct val="20000"/>
              </a:spcBef>
              <a:buFont typeface="Arial" panose="020B0604020202020204" pitchFamily="34" charset="0"/>
              <a:buChar char="–"/>
            </a:pPr>
            <a:r>
              <a:rPr lang="en-US" sz="2400" dirty="0"/>
              <a:t>Each team member provides a quick update on their work:</a:t>
            </a:r>
          </a:p>
          <a:p>
            <a:pPr marL="1200150" lvl="2" indent="-285750">
              <a:spcBef>
                <a:spcPct val="20000"/>
              </a:spcBef>
              <a:buFont typeface="Arial" panose="020B0604020202020204" pitchFamily="34" charset="0"/>
              <a:buChar char="–"/>
            </a:pPr>
            <a:r>
              <a:rPr lang="en-US" sz="2200" b="1" dirty="0"/>
              <a:t>What did you accomplish yesterday?</a:t>
            </a:r>
          </a:p>
          <a:p>
            <a:pPr marL="1200150" lvl="2" indent="-285750">
              <a:spcBef>
                <a:spcPct val="20000"/>
              </a:spcBef>
              <a:buFont typeface="Arial" panose="020B0604020202020204" pitchFamily="34" charset="0"/>
              <a:buChar char="–"/>
            </a:pPr>
            <a:r>
              <a:rPr lang="en-US" sz="2200" b="1" dirty="0"/>
              <a:t>What will you accomplish today?</a:t>
            </a:r>
          </a:p>
          <a:p>
            <a:pPr marL="1200150" lvl="2" indent="-285750">
              <a:spcBef>
                <a:spcPct val="20000"/>
              </a:spcBef>
              <a:buFont typeface="Arial" panose="020B0604020202020204" pitchFamily="34" charset="0"/>
              <a:buChar char="–"/>
            </a:pPr>
            <a:r>
              <a:rPr lang="en-US" sz="2200" b="1" dirty="0"/>
              <a:t>Do you have any impediments preventing you from completing your work? </a:t>
            </a:r>
          </a:p>
          <a:p>
            <a:pPr marL="742950" lvl="1" indent="-285750">
              <a:spcBef>
                <a:spcPct val="20000"/>
              </a:spcBef>
              <a:buFont typeface="Arial" panose="020B0604020202020204" pitchFamily="34" charset="0"/>
              <a:buChar char="–"/>
            </a:pPr>
            <a:r>
              <a:rPr lang="en-US" sz="2400" dirty="0"/>
              <a:t>The stand up meeting assumes priority over all other meetings</a:t>
            </a:r>
          </a:p>
          <a:p>
            <a:pPr marL="742950" lvl="1" indent="-285750">
              <a:spcBef>
                <a:spcPct val="20000"/>
              </a:spcBef>
              <a:buFont typeface="Arial" panose="020B0604020202020204" pitchFamily="34" charset="0"/>
              <a:buChar char="–"/>
            </a:pPr>
            <a:r>
              <a:rPr lang="en-US" sz="2400" dirty="0"/>
              <a:t>Other topics outside of the 3 questions are placed in the parking lot for follow up after the Stand up meeting </a:t>
            </a:r>
          </a:p>
          <a:p>
            <a:pPr marL="742950" lvl="1" indent="-285750">
              <a:spcBef>
                <a:spcPct val="20000"/>
              </a:spcBef>
              <a:buFont typeface="Arial" panose="020B0604020202020204" pitchFamily="34" charset="0"/>
              <a:buChar char="–"/>
            </a:pPr>
            <a:r>
              <a:rPr lang="en-US" sz="2400" dirty="0"/>
              <a:t>The stand up is NOT the only time the team collaborates each day</a:t>
            </a:r>
          </a:p>
          <a:p>
            <a:pPr marL="742950" lvl="1" indent="-285750">
              <a:spcBef>
                <a:spcPct val="20000"/>
              </a:spcBef>
              <a:buFont typeface="Arial" panose="020B0604020202020204" pitchFamily="34" charset="0"/>
              <a:buChar char="–"/>
            </a:pPr>
            <a:r>
              <a:rPr lang="en-US" sz="2400" dirty="0"/>
              <a:t>Team members must update their board BEFORE the stand-up each day so that the current status is reflected during the stand-up. </a:t>
            </a:r>
          </a:p>
          <a:p>
            <a:endParaRPr lang="en-US" dirty="0"/>
          </a:p>
        </p:txBody>
      </p:sp>
      <p:sp>
        <p:nvSpPr>
          <p:cNvPr id="3" name="Title 2">
            <a:extLst>
              <a:ext uri="{FF2B5EF4-FFF2-40B4-BE49-F238E27FC236}">
                <a16:creationId xmlns:a16="http://schemas.microsoft.com/office/drawing/2014/main" id="{B4827477-6778-45DB-B7CF-D75B40D36A18}"/>
              </a:ext>
            </a:extLst>
          </p:cNvPr>
          <p:cNvSpPr>
            <a:spLocks noGrp="1"/>
          </p:cNvSpPr>
          <p:nvPr>
            <p:ph type="title"/>
          </p:nvPr>
        </p:nvSpPr>
        <p:spPr/>
        <p:txBody>
          <a:bodyPr/>
          <a:lstStyle/>
          <a:p>
            <a:r>
              <a:rPr lang="en-US" dirty="0"/>
              <a:t>Daily Stand-Ups / Scrums</a:t>
            </a:r>
          </a:p>
        </p:txBody>
      </p:sp>
    </p:spTree>
    <p:extLst>
      <p:ext uri="{BB962C8B-B14F-4D97-AF65-F5344CB8AC3E}">
        <p14:creationId xmlns:p14="http://schemas.microsoft.com/office/powerpoint/2010/main" val="1949272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B5603C3-34A8-4922-B05F-73A710EA77F5}"/>
              </a:ext>
            </a:extLst>
          </p:cNvPr>
          <p:cNvSpPr txBox="1"/>
          <p:nvPr/>
        </p:nvSpPr>
        <p:spPr>
          <a:xfrm>
            <a:off x="4252404" y="2414727"/>
            <a:ext cx="2350643" cy="523220"/>
          </a:xfrm>
          <a:prstGeom prst="rect">
            <a:avLst/>
          </a:prstGeom>
          <a:noFill/>
        </p:spPr>
        <p:txBody>
          <a:bodyPr wrap="none" rtlCol="0">
            <a:spAutoFit/>
          </a:bodyPr>
          <a:lstStyle/>
          <a:p>
            <a:r>
              <a:rPr lang="en-US" sz="2800" dirty="0"/>
              <a:t>Group Exercise</a:t>
            </a:r>
          </a:p>
        </p:txBody>
      </p:sp>
      <p:pic>
        <p:nvPicPr>
          <p:cNvPr id="3" name="Picture 2">
            <a:extLst>
              <a:ext uri="{FF2B5EF4-FFF2-40B4-BE49-F238E27FC236}">
                <a16:creationId xmlns:a16="http://schemas.microsoft.com/office/drawing/2014/main" id="{C20C5FF2-7B0E-49B2-B126-241983E3289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34751128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4CCB890-1FED-453C-AE95-9E24BB3FE2F2}"/>
              </a:ext>
            </a:extLst>
          </p:cNvPr>
          <p:cNvSpPr>
            <a:spLocks noGrp="1"/>
          </p:cNvSpPr>
          <p:nvPr>
            <p:ph idx="1"/>
          </p:nvPr>
        </p:nvSpPr>
        <p:spPr/>
        <p:txBody>
          <a:bodyPr>
            <a:normAutofit fontScale="55000" lnSpcReduction="20000"/>
          </a:bodyPr>
          <a:lstStyle/>
          <a:p>
            <a:pPr>
              <a:lnSpc>
                <a:spcPct val="120000"/>
              </a:lnSpc>
              <a:spcAft>
                <a:spcPts val="600"/>
              </a:spcAft>
            </a:pPr>
            <a:r>
              <a:rPr lang="en-US" dirty="0"/>
              <a:t>Identify the following: 1) Scrum Master to facilitate the stand-up meetings, 2) Product Owner to serve as the stakeholder with the business 3) Two to five team members who will build the product and one tester</a:t>
            </a:r>
          </a:p>
          <a:p>
            <a:pPr>
              <a:lnSpc>
                <a:spcPct val="120000"/>
              </a:lnSpc>
              <a:spcAft>
                <a:spcPts val="600"/>
              </a:spcAft>
            </a:pPr>
            <a:r>
              <a:rPr lang="en-US" dirty="0"/>
              <a:t>Determine your team norms:  what do you consider important as a team (punctuality to the meetings, a safe environment where ideas can be expressed openly)</a:t>
            </a:r>
          </a:p>
          <a:p>
            <a:pPr>
              <a:lnSpc>
                <a:spcPct val="120000"/>
              </a:lnSpc>
              <a:spcAft>
                <a:spcPts val="600"/>
              </a:spcAft>
            </a:pPr>
            <a:r>
              <a:rPr lang="en-US" dirty="0"/>
              <a:t>Sprint 1: Build a tower that is at least three stories tall and uses all of the blocks. The tester is given four numbers of ‘problem blocks’ which must be removed. This should be randomly picked by you, or a random number generator, or from others. The requirements still stand, that the structure should be three stories tall.</a:t>
            </a:r>
          </a:p>
          <a:p>
            <a:pPr lvl="1">
              <a:lnSpc>
                <a:spcPct val="120000"/>
              </a:lnSpc>
            </a:pPr>
            <a:r>
              <a:rPr lang="en-US" dirty="0"/>
              <a:t>You are given 10 minutes to complete Round 1</a:t>
            </a:r>
          </a:p>
          <a:p>
            <a:pPr lvl="1">
              <a:lnSpc>
                <a:spcPct val="120000"/>
              </a:lnSpc>
            </a:pPr>
            <a:r>
              <a:rPr lang="en-US" dirty="0"/>
              <a:t>When the time is up, the Scrum Master will hold a 3-minute stand-up to obtain progress from each team member (what I did, what I plan to do, any impediments I am facing)</a:t>
            </a:r>
          </a:p>
          <a:p>
            <a:pPr lvl="1">
              <a:lnSpc>
                <a:spcPct val="120000"/>
              </a:lnSpc>
              <a:spcAft>
                <a:spcPts val="600"/>
              </a:spcAft>
            </a:pPr>
            <a:r>
              <a:rPr lang="en-US" dirty="0"/>
              <a:t>The Scrum Master will raise any impediments to the trainer</a:t>
            </a:r>
          </a:p>
          <a:p>
            <a:pPr>
              <a:lnSpc>
                <a:spcPct val="120000"/>
              </a:lnSpc>
            </a:pPr>
            <a:r>
              <a:rPr lang="en-US" dirty="0"/>
              <a:t>Repeat the exercise one more time</a:t>
            </a:r>
          </a:p>
          <a:p>
            <a:pPr lvl="1">
              <a:lnSpc>
                <a:spcPct val="120000"/>
              </a:lnSpc>
            </a:pPr>
            <a:r>
              <a:rPr lang="en-US" dirty="0"/>
              <a:t>If you have successfully completed the task, your product owner will need to ‘approve the product</a:t>
            </a:r>
          </a:p>
          <a:p>
            <a:pPr>
              <a:lnSpc>
                <a:spcPct val="120000"/>
              </a:lnSpc>
            </a:pPr>
            <a:r>
              <a:rPr lang="en-US" b="1" i="1" dirty="0"/>
              <a:t>Team Retrospective</a:t>
            </a:r>
          </a:p>
          <a:p>
            <a:endParaRPr lang="en-US" dirty="0"/>
          </a:p>
        </p:txBody>
      </p:sp>
      <p:sp>
        <p:nvSpPr>
          <p:cNvPr id="3" name="Title 2">
            <a:extLst>
              <a:ext uri="{FF2B5EF4-FFF2-40B4-BE49-F238E27FC236}">
                <a16:creationId xmlns:a16="http://schemas.microsoft.com/office/drawing/2014/main" id="{BD8B7779-4995-4DB0-9E94-F4B88395C3FA}"/>
              </a:ext>
            </a:extLst>
          </p:cNvPr>
          <p:cNvSpPr>
            <a:spLocks noGrp="1"/>
          </p:cNvSpPr>
          <p:nvPr>
            <p:ph type="title"/>
          </p:nvPr>
        </p:nvSpPr>
        <p:spPr/>
        <p:txBody>
          <a:bodyPr/>
          <a:lstStyle/>
          <a:p>
            <a:pPr algn="ctr"/>
            <a:r>
              <a:rPr lang="en-US" dirty="0" err="1"/>
              <a:t>Jenga</a:t>
            </a:r>
            <a:r>
              <a:rPr lang="en-US" dirty="0"/>
              <a:t> Scrum Game</a:t>
            </a:r>
          </a:p>
        </p:txBody>
      </p:sp>
      <p:pic>
        <p:nvPicPr>
          <p:cNvPr id="4" name="Picture 3">
            <a:extLst>
              <a:ext uri="{FF2B5EF4-FFF2-40B4-BE49-F238E27FC236}">
                <a16:creationId xmlns:a16="http://schemas.microsoft.com/office/drawing/2014/main" id="{3BD52C4E-3CE6-4921-B620-16694B70CEA8}"/>
              </a:ext>
            </a:extLst>
          </p:cNvPr>
          <p:cNvPicPr>
            <a:picLocks noChangeAspect="1"/>
          </p:cNvPicPr>
          <p:nvPr/>
        </p:nvPicPr>
        <p:blipFill>
          <a:blip r:embed="rId2"/>
          <a:stretch>
            <a:fillRect/>
          </a:stretch>
        </p:blipFill>
        <p:spPr>
          <a:xfrm>
            <a:off x="1167227" y="416262"/>
            <a:ext cx="1345154" cy="1793538"/>
          </a:xfrm>
          <a:prstGeom prst="rect">
            <a:avLst/>
          </a:prstGeom>
        </p:spPr>
      </p:pic>
      <p:pic>
        <p:nvPicPr>
          <p:cNvPr id="5" name="Picture 4">
            <a:extLst>
              <a:ext uri="{FF2B5EF4-FFF2-40B4-BE49-F238E27FC236}">
                <a16:creationId xmlns:a16="http://schemas.microsoft.com/office/drawing/2014/main" id="{D778AC6C-36DE-42D1-B7DE-F1F3BBC06D9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3153389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0616264-1579-4BE2-BE3B-1033D44C9BED}"/>
              </a:ext>
            </a:extLst>
          </p:cNvPr>
          <p:cNvSpPr>
            <a:spLocks noGrp="1"/>
          </p:cNvSpPr>
          <p:nvPr>
            <p:ph idx="1"/>
          </p:nvPr>
        </p:nvSpPr>
        <p:spPr/>
        <p:txBody>
          <a:bodyPr>
            <a:normAutofit/>
          </a:bodyPr>
          <a:lstStyle/>
          <a:p>
            <a:pPr>
              <a:spcAft>
                <a:spcPts val="600"/>
              </a:spcAft>
            </a:pPr>
            <a:r>
              <a:rPr lang="en-US" sz="1600" dirty="0"/>
              <a:t>Using your knowledge from Sprint 1: Create user stories (these are your requirements) and estimate the points based on time or complexity (no right answer). *Write your user stories down for later use.</a:t>
            </a:r>
          </a:p>
          <a:p>
            <a:pPr>
              <a:spcAft>
                <a:spcPts val="600"/>
              </a:spcAft>
            </a:pPr>
            <a:r>
              <a:rPr lang="en-US" sz="1600" dirty="0"/>
              <a:t>Sprint 2: Build a tower that is at least three stories tall and uses all of the blocks. This time, the developer is given the blocks in three separate batches: 1-12, 13-24, and 25-36. After each batch is used, the tester tells the developer about the two ‘problem blocks’ in each batch and modifies the structure accordingly.</a:t>
            </a:r>
          </a:p>
          <a:p>
            <a:pPr lvl="1"/>
            <a:r>
              <a:rPr lang="en-US" sz="1400" dirty="0"/>
              <a:t>You are given 5 minutes to complete Round 2</a:t>
            </a:r>
          </a:p>
          <a:p>
            <a:pPr lvl="1"/>
            <a:r>
              <a:rPr lang="en-US" sz="1400" dirty="0"/>
              <a:t>When the time is up, the Scrum Master will hold a stand-up to obtain progress from each team member (what I did, what I plan to do, any impediments I am facing)</a:t>
            </a:r>
          </a:p>
          <a:p>
            <a:pPr lvl="1">
              <a:spcAft>
                <a:spcPts val="600"/>
              </a:spcAft>
            </a:pPr>
            <a:r>
              <a:rPr lang="en-US" sz="1400" dirty="0"/>
              <a:t>The Scrum Master will raise any impediments to the trainer</a:t>
            </a:r>
          </a:p>
          <a:p>
            <a:pPr>
              <a:spcAft>
                <a:spcPts val="600"/>
              </a:spcAft>
            </a:pPr>
            <a:r>
              <a:rPr lang="en-US" sz="1600" b="1" i="1" dirty="0"/>
              <a:t>Retrospective</a:t>
            </a:r>
          </a:p>
          <a:p>
            <a:r>
              <a:rPr lang="en-US" sz="1600" dirty="0"/>
              <a:t>Sprint 3: The requirements are as before, and the blocks are done in the three batches again, but this time the tester can tell the developer which are the ‘problem blocks’ as they are prepared for use.</a:t>
            </a:r>
          </a:p>
          <a:p>
            <a:endParaRPr lang="en-US" sz="1600" dirty="0"/>
          </a:p>
        </p:txBody>
      </p:sp>
      <p:sp>
        <p:nvSpPr>
          <p:cNvPr id="3" name="Title 2">
            <a:extLst>
              <a:ext uri="{FF2B5EF4-FFF2-40B4-BE49-F238E27FC236}">
                <a16:creationId xmlns:a16="http://schemas.microsoft.com/office/drawing/2014/main" id="{57C34AE0-F172-4558-8006-4293CFDF12CA}"/>
              </a:ext>
            </a:extLst>
          </p:cNvPr>
          <p:cNvSpPr>
            <a:spLocks noGrp="1"/>
          </p:cNvSpPr>
          <p:nvPr>
            <p:ph type="title"/>
          </p:nvPr>
        </p:nvSpPr>
        <p:spPr/>
        <p:txBody>
          <a:bodyPr/>
          <a:lstStyle/>
          <a:p>
            <a:r>
              <a:rPr lang="en-US" dirty="0"/>
              <a:t>Adding user stories and estimates</a:t>
            </a:r>
          </a:p>
        </p:txBody>
      </p:sp>
      <p:pic>
        <p:nvPicPr>
          <p:cNvPr id="4" name="Picture 3">
            <a:extLst>
              <a:ext uri="{FF2B5EF4-FFF2-40B4-BE49-F238E27FC236}">
                <a16:creationId xmlns:a16="http://schemas.microsoft.com/office/drawing/2014/main" id="{1624D9E8-0A27-4C3A-84EE-B0E1FDDA7B8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16514423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A1DC0E6-69F8-41AD-834B-572C69B0419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200" y="1380181"/>
            <a:ext cx="5715000" cy="1924050"/>
          </a:xfrm>
          <a:prstGeom prst="rect">
            <a:avLst/>
          </a:prstGeom>
        </p:spPr>
      </p:pic>
      <p:sp>
        <p:nvSpPr>
          <p:cNvPr id="4" name="TextBox 3">
            <a:extLst>
              <a:ext uri="{FF2B5EF4-FFF2-40B4-BE49-F238E27FC236}">
                <a16:creationId xmlns:a16="http://schemas.microsoft.com/office/drawing/2014/main" id="{724FBCDD-93AB-40C6-AD29-E66FB412926B}"/>
              </a:ext>
            </a:extLst>
          </p:cNvPr>
          <p:cNvSpPr txBox="1"/>
          <p:nvPr/>
        </p:nvSpPr>
        <p:spPr>
          <a:xfrm>
            <a:off x="390525" y="544833"/>
            <a:ext cx="2543175" cy="461665"/>
          </a:xfrm>
          <a:prstGeom prst="rect">
            <a:avLst/>
          </a:prstGeom>
          <a:noFill/>
        </p:spPr>
        <p:txBody>
          <a:bodyPr wrap="square" rtlCol="0">
            <a:spAutoFit/>
          </a:bodyPr>
          <a:lstStyle/>
          <a:p>
            <a:r>
              <a:rPr lang="en-US" sz="2400" dirty="0">
                <a:solidFill>
                  <a:schemeClr val="tx2"/>
                </a:solidFill>
              </a:rPr>
              <a:t>Scrum Humor</a:t>
            </a:r>
          </a:p>
        </p:txBody>
      </p:sp>
      <p:pic>
        <p:nvPicPr>
          <p:cNvPr id="6" name="Picture 5">
            <a:extLst>
              <a:ext uri="{FF2B5EF4-FFF2-40B4-BE49-F238E27FC236}">
                <a16:creationId xmlns:a16="http://schemas.microsoft.com/office/drawing/2014/main" id="{1242865F-B01E-4B1F-AC55-ABB8CA8A07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02380" y="3803650"/>
            <a:ext cx="6755895" cy="2378075"/>
          </a:xfrm>
          <a:prstGeom prst="rect">
            <a:avLst/>
          </a:prstGeom>
        </p:spPr>
      </p:pic>
      <p:pic>
        <p:nvPicPr>
          <p:cNvPr id="1026" name="Picture 2" descr="Image result for Scrum Master Cartoon">
            <a:extLst>
              <a:ext uri="{FF2B5EF4-FFF2-40B4-BE49-F238E27FC236}">
                <a16:creationId xmlns:a16="http://schemas.microsoft.com/office/drawing/2014/main" id="{A9AA228E-29FF-4075-9B15-EBCA4AC3F69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10275" y="1175394"/>
            <a:ext cx="6096000" cy="2333625"/>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0BEE8341-D139-4919-87F0-B2928CC7323B}"/>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32179962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290F362-863F-4BBC-8D22-F6D0F88FC4F8}"/>
              </a:ext>
            </a:extLst>
          </p:cNvPr>
          <p:cNvSpPr>
            <a:spLocks noGrp="1"/>
          </p:cNvSpPr>
          <p:nvPr>
            <p:ph idx="1"/>
          </p:nvPr>
        </p:nvSpPr>
        <p:spPr/>
        <p:txBody>
          <a:bodyPr>
            <a:normAutofit fontScale="85000" lnSpcReduction="10000"/>
          </a:bodyPr>
          <a:lstStyle/>
          <a:p>
            <a:r>
              <a:rPr lang="en-US" dirty="0"/>
              <a:t>Version One - </a:t>
            </a:r>
            <a:r>
              <a:rPr lang="en-US" dirty="0">
                <a:hlinkClick r:id="rId2"/>
              </a:rPr>
              <a:t>https://www.versionone.com/</a:t>
            </a:r>
            <a:endParaRPr lang="en-US" dirty="0"/>
          </a:p>
          <a:p>
            <a:pPr lvl="1"/>
            <a:r>
              <a:rPr lang="en-US" dirty="0"/>
              <a:t>Robust, highly structured framework with integration to automated testing tools</a:t>
            </a:r>
          </a:p>
          <a:p>
            <a:pPr lvl="1">
              <a:spcAft>
                <a:spcPts val="600"/>
              </a:spcAft>
            </a:pPr>
            <a:r>
              <a:rPr lang="en-US" dirty="0"/>
              <a:t>Must purchase licenses</a:t>
            </a:r>
          </a:p>
          <a:p>
            <a:r>
              <a:rPr lang="en-US" dirty="0"/>
              <a:t>JIRA - https://www.atlassian.com/software/jira/download</a:t>
            </a:r>
          </a:p>
          <a:p>
            <a:pPr lvl="1"/>
            <a:r>
              <a:rPr lang="en-US" dirty="0"/>
              <a:t>More flexibility than Version One, requires SQL knowledge for managing groups/stories/reporting</a:t>
            </a:r>
          </a:p>
          <a:p>
            <a:pPr lvl="1">
              <a:spcAft>
                <a:spcPts val="600"/>
              </a:spcAft>
            </a:pPr>
            <a:r>
              <a:rPr lang="en-US" dirty="0"/>
              <a:t>Must purchase licenses</a:t>
            </a:r>
          </a:p>
          <a:p>
            <a:r>
              <a:rPr lang="en-US" dirty="0"/>
              <a:t>GitHub with </a:t>
            </a:r>
            <a:r>
              <a:rPr lang="en-US" dirty="0" err="1"/>
              <a:t>Zenhub</a:t>
            </a:r>
            <a:r>
              <a:rPr lang="en-US" dirty="0"/>
              <a:t> plug-in - </a:t>
            </a:r>
            <a:r>
              <a:rPr lang="en-US" dirty="0">
                <a:hlinkClick r:id="rId3"/>
              </a:rPr>
              <a:t>https://github.com/</a:t>
            </a:r>
            <a:endParaRPr lang="en-US" dirty="0"/>
          </a:p>
          <a:p>
            <a:pPr lvl="1"/>
            <a:r>
              <a:rPr lang="en-US" dirty="0"/>
              <a:t>Integration with almost every tool for controlling versions of code or documentation</a:t>
            </a:r>
          </a:p>
          <a:p>
            <a:pPr lvl="1"/>
            <a:r>
              <a:rPr lang="en-US" dirty="0"/>
              <a:t>Free, open source</a:t>
            </a:r>
          </a:p>
          <a:p>
            <a:pPr lvl="1"/>
            <a:r>
              <a:rPr lang="en-US" dirty="0" err="1"/>
              <a:t>Github</a:t>
            </a:r>
            <a:r>
              <a:rPr lang="en-US" dirty="0"/>
              <a:t> is often used with Eclipse for coding, testing framework, diagramming, and modeling</a:t>
            </a:r>
          </a:p>
          <a:p>
            <a:pPr lvl="1"/>
            <a:endParaRPr lang="en-US" dirty="0"/>
          </a:p>
          <a:p>
            <a:endParaRPr lang="en-US" dirty="0"/>
          </a:p>
        </p:txBody>
      </p:sp>
      <p:sp>
        <p:nvSpPr>
          <p:cNvPr id="3" name="Title 2">
            <a:extLst>
              <a:ext uri="{FF2B5EF4-FFF2-40B4-BE49-F238E27FC236}">
                <a16:creationId xmlns:a16="http://schemas.microsoft.com/office/drawing/2014/main" id="{523F9B44-449F-45C5-A1E2-469FB9EAA9FC}"/>
              </a:ext>
            </a:extLst>
          </p:cNvPr>
          <p:cNvSpPr>
            <a:spLocks noGrp="1"/>
          </p:cNvSpPr>
          <p:nvPr>
            <p:ph type="title"/>
          </p:nvPr>
        </p:nvSpPr>
        <p:spPr/>
        <p:txBody>
          <a:bodyPr/>
          <a:lstStyle/>
          <a:p>
            <a:r>
              <a:rPr lang="en-US" dirty="0"/>
              <a:t>Agile Scrum Commonly Used Tools</a:t>
            </a:r>
          </a:p>
        </p:txBody>
      </p:sp>
      <p:pic>
        <p:nvPicPr>
          <p:cNvPr id="4" name="Picture 3">
            <a:extLst>
              <a:ext uri="{FF2B5EF4-FFF2-40B4-BE49-F238E27FC236}">
                <a16:creationId xmlns:a16="http://schemas.microsoft.com/office/drawing/2014/main" id="{CB133C02-0DA5-45E3-A7BE-A4BFA50A2963}"/>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18648910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2EEA39-8C66-4D2D-BE76-53425A98CBAD}"/>
              </a:ext>
            </a:extLst>
          </p:cNvPr>
          <p:cNvSpPr>
            <a:spLocks noGrp="1"/>
          </p:cNvSpPr>
          <p:nvPr>
            <p:ph type="title"/>
          </p:nvPr>
        </p:nvSpPr>
        <p:spPr/>
        <p:txBody>
          <a:bodyPr/>
          <a:lstStyle/>
          <a:p>
            <a:r>
              <a:rPr lang="en-US" dirty="0"/>
              <a:t>Agile Management Tool</a:t>
            </a:r>
          </a:p>
        </p:txBody>
      </p:sp>
      <p:sp>
        <p:nvSpPr>
          <p:cNvPr id="3" name="Slide Number Placeholder 2">
            <a:extLst>
              <a:ext uri="{FF2B5EF4-FFF2-40B4-BE49-F238E27FC236}">
                <a16:creationId xmlns:a16="http://schemas.microsoft.com/office/drawing/2014/main" id="{CA94F74F-BE34-4930-9308-587B567DDB0F}"/>
              </a:ext>
            </a:extLst>
          </p:cNvPr>
          <p:cNvSpPr>
            <a:spLocks noGrp="1"/>
          </p:cNvSpPr>
          <p:nvPr>
            <p:ph type="sldNum" sz="quarter" idx="12"/>
          </p:nvPr>
        </p:nvSpPr>
        <p:spPr/>
        <p:txBody>
          <a:bodyPr/>
          <a:lstStyle/>
          <a:p>
            <a:fld id="{04F7EA0F-F264-4DBA-8450-109ED0C85B89}" type="slidenum">
              <a:rPr lang="en-US" smtClean="0"/>
              <a:t>38</a:t>
            </a:fld>
            <a:endParaRPr lang="en-US" dirty="0"/>
          </a:p>
        </p:txBody>
      </p:sp>
      <p:sp>
        <p:nvSpPr>
          <p:cNvPr id="4" name="Content Placeholder 3">
            <a:extLst>
              <a:ext uri="{FF2B5EF4-FFF2-40B4-BE49-F238E27FC236}">
                <a16:creationId xmlns:a16="http://schemas.microsoft.com/office/drawing/2014/main" id="{876132F2-70B7-4F46-93ED-1088B2E329AC}"/>
              </a:ext>
            </a:extLst>
          </p:cNvPr>
          <p:cNvSpPr>
            <a:spLocks noGrp="1"/>
          </p:cNvSpPr>
          <p:nvPr>
            <p:ph sz="quarter" idx="13"/>
          </p:nvPr>
        </p:nvSpPr>
        <p:spPr>
          <a:xfrm>
            <a:off x="914400" y="2209800"/>
            <a:ext cx="9696450" cy="4495800"/>
          </a:xfrm>
        </p:spPr>
        <p:txBody>
          <a:bodyPr>
            <a:normAutofit fontScale="92500"/>
          </a:bodyPr>
          <a:lstStyle/>
          <a:p>
            <a:r>
              <a:rPr lang="en-US" dirty="0"/>
              <a:t>GitHub provides version control of code and documentation </a:t>
            </a:r>
          </a:p>
          <a:p>
            <a:pPr lvl="1"/>
            <a:r>
              <a:rPr lang="en-US" dirty="0"/>
              <a:t>GitHub comes with an "out of the box“ issue tracking system, but it’s fairly limited.  As a result, there have been several GitHub add-ons developed to better support Kanban and Scrum Agile methodologies in GitHub. </a:t>
            </a:r>
          </a:p>
          <a:p>
            <a:pPr marL="457200" lvl="1" indent="0">
              <a:buNone/>
            </a:pPr>
            <a:endParaRPr lang="en-US" dirty="0"/>
          </a:p>
          <a:p>
            <a:r>
              <a:rPr lang="en-US" b="1" dirty="0" err="1"/>
              <a:t>ZenHub</a:t>
            </a:r>
            <a:r>
              <a:rPr lang="en-US" b="1" dirty="0"/>
              <a:t> </a:t>
            </a:r>
            <a:r>
              <a:rPr lang="en-US" dirty="0"/>
              <a:t>add-on for Agile Project Management</a:t>
            </a:r>
          </a:p>
          <a:p>
            <a:pPr lvl="1"/>
            <a:r>
              <a:rPr lang="en-US" dirty="0" err="1"/>
              <a:t>Zenhub</a:t>
            </a:r>
            <a:r>
              <a:rPr lang="en-US" dirty="0"/>
              <a:t> displays issues in the familiar Scrum Board format to help visualize and track the team’s work through the development life cycle</a:t>
            </a:r>
          </a:p>
          <a:p>
            <a:pPr lvl="1"/>
            <a:r>
              <a:rPr lang="en-US" dirty="0"/>
              <a:t>Allows for the creation of Epics in order to group issues related to a common initiative</a:t>
            </a:r>
          </a:p>
        </p:txBody>
      </p:sp>
      <p:pic>
        <p:nvPicPr>
          <p:cNvPr id="5" name="Picture 4">
            <a:extLst>
              <a:ext uri="{FF2B5EF4-FFF2-40B4-BE49-F238E27FC236}">
                <a16:creationId xmlns:a16="http://schemas.microsoft.com/office/drawing/2014/main" id="{D163BDC6-8442-4C3C-8878-61B694E2363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8604000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2E775-632A-4AB6-918A-B66027FAB079}"/>
              </a:ext>
            </a:extLst>
          </p:cNvPr>
          <p:cNvSpPr>
            <a:spLocks noGrp="1"/>
          </p:cNvSpPr>
          <p:nvPr>
            <p:ph type="title"/>
          </p:nvPr>
        </p:nvSpPr>
        <p:spPr/>
        <p:txBody>
          <a:bodyPr/>
          <a:lstStyle/>
          <a:p>
            <a:r>
              <a:rPr lang="en-US" dirty="0"/>
              <a:t>How to Access </a:t>
            </a:r>
            <a:r>
              <a:rPr lang="en-US" dirty="0" err="1"/>
              <a:t>ZenHub</a:t>
            </a:r>
            <a:r>
              <a:rPr lang="en-US" dirty="0"/>
              <a:t>  (hands-on)</a:t>
            </a:r>
          </a:p>
        </p:txBody>
      </p:sp>
      <p:sp>
        <p:nvSpPr>
          <p:cNvPr id="3" name="Slide Number Placeholder 2">
            <a:extLst>
              <a:ext uri="{FF2B5EF4-FFF2-40B4-BE49-F238E27FC236}">
                <a16:creationId xmlns:a16="http://schemas.microsoft.com/office/drawing/2014/main" id="{78C99D55-736C-4037-B7AF-FA9B3D7245DD}"/>
              </a:ext>
            </a:extLst>
          </p:cNvPr>
          <p:cNvSpPr>
            <a:spLocks noGrp="1"/>
          </p:cNvSpPr>
          <p:nvPr>
            <p:ph type="sldNum" sz="quarter" idx="12"/>
          </p:nvPr>
        </p:nvSpPr>
        <p:spPr/>
        <p:txBody>
          <a:bodyPr/>
          <a:lstStyle/>
          <a:p>
            <a:fld id="{04F7EA0F-F264-4DBA-8450-109ED0C85B89}" type="slidenum">
              <a:rPr lang="en-US" smtClean="0"/>
              <a:t>39</a:t>
            </a:fld>
            <a:endParaRPr lang="en-US" dirty="0"/>
          </a:p>
        </p:txBody>
      </p:sp>
      <p:sp>
        <p:nvSpPr>
          <p:cNvPr id="4" name="Content Placeholder 3">
            <a:extLst>
              <a:ext uri="{FF2B5EF4-FFF2-40B4-BE49-F238E27FC236}">
                <a16:creationId xmlns:a16="http://schemas.microsoft.com/office/drawing/2014/main" id="{30743FB7-9A70-4DB0-980D-F369BEB19E64}"/>
              </a:ext>
            </a:extLst>
          </p:cNvPr>
          <p:cNvSpPr>
            <a:spLocks noGrp="1"/>
          </p:cNvSpPr>
          <p:nvPr>
            <p:ph sz="quarter" idx="13"/>
          </p:nvPr>
        </p:nvSpPr>
        <p:spPr>
          <a:xfrm>
            <a:off x="1019175" y="2133600"/>
            <a:ext cx="9344025" cy="4222750"/>
          </a:xfrm>
        </p:spPr>
        <p:txBody>
          <a:bodyPr>
            <a:normAutofit fontScale="92500" lnSpcReduction="20000"/>
          </a:bodyPr>
          <a:lstStyle/>
          <a:p>
            <a:r>
              <a:rPr lang="en-US" dirty="0"/>
              <a:t>In order to access </a:t>
            </a:r>
            <a:r>
              <a:rPr lang="en-US" dirty="0" err="1"/>
              <a:t>ZenHub</a:t>
            </a:r>
            <a:r>
              <a:rPr lang="en-US" dirty="0"/>
              <a:t>, you first need a GitHub account:   </a:t>
            </a:r>
          </a:p>
          <a:p>
            <a:pPr marL="914400" lvl="1" indent="-457200">
              <a:buFont typeface="+mj-lt"/>
              <a:buAutoNum type="arabicPeriod"/>
            </a:pPr>
            <a:r>
              <a:rPr lang="en-US" dirty="0"/>
              <a:t>Create a GitHub user account at </a:t>
            </a:r>
            <a:r>
              <a:rPr lang="en-US" dirty="0">
                <a:hlinkClick r:id="rId2"/>
              </a:rPr>
              <a:t>https://github.com</a:t>
            </a:r>
            <a:r>
              <a:rPr lang="en-US" dirty="0"/>
              <a:t> - already created for you</a:t>
            </a:r>
          </a:p>
          <a:p>
            <a:pPr marL="914400" lvl="1" indent="-457200">
              <a:buFont typeface="+mj-lt"/>
              <a:buAutoNum type="arabicPeriod"/>
            </a:pPr>
            <a:r>
              <a:rPr lang="en-US" dirty="0"/>
              <a:t>Enable two factor authentication (2FA) – not necessary for the workshop but useful for private repositories </a:t>
            </a:r>
          </a:p>
          <a:p>
            <a:pPr marL="514350" indent="-457200"/>
            <a:r>
              <a:rPr lang="en-US" dirty="0"/>
              <a:t>Once your GitHub setup is complete, download the </a:t>
            </a:r>
            <a:r>
              <a:rPr lang="en-US" dirty="0" err="1"/>
              <a:t>ZenHub</a:t>
            </a:r>
            <a:r>
              <a:rPr lang="en-US" dirty="0"/>
              <a:t> add-on: </a:t>
            </a:r>
          </a:p>
          <a:p>
            <a:pPr marL="914400" lvl="1" indent="-457200"/>
            <a:r>
              <a:rPr lang="en-US" dirty="0">
                <a:hlinkClick r:id="rId3"/>
              </a:rPr>
              <a:t>Chrome add-on</a:t>
            </a:r>
            <a:r>
              <a:rPr lang="en-US" dirty="0"/>
              <a:t> - </a:t>
            </a:r>
            <a:r>
              <a:rPr lang="en-US" b="1" dirty="0"/>
              <a:t>recommended</a:t>
            </a:r>
          </a:p>
          <a:p>
            <a:pPr marL="914400" lvl="1" indent="-457200"/>
            <a:r>
              <a:rPr lang="en-US" dirty="0"/>
              <a:t>Firefox add-on - get </a:t>
            </a:r>
            <a:r>
              <a:rPr lang="en-US" dirty="0" err="1"/>
              <a:t>ZenHub</a:t>
            </a:r>
            <a:r>
              <a:rPr lang="en-US" dirty="0"/>
              <a:t> by clicking the download button on </a:t>
            </a:r>
            <a:r>
              <a:rPr lang="en-US" u="sng" dirty="0">
                <a:hlinkClick r:id="rId4"/>
              </a:rPr>
              <a:t>ZenHub.com</a:t>
            </a:r>
            <a:r>
              <a:rPr lang="en-US" dirty="0"/>
              <a:t> while using Firefox. Just sign in with GitHub, and you're good to go!</a:t>
            </a:r>
          </a:p>
          <a:p>
            <a:pPr marL="914400" lvl="1" indent="-457200"/>
            <a:r>
              <a:rPr lang="en-US" dirty="0"/>
              <a:t>Note: The add-on is not available in Internet Explorer.  Currently Chrome and Firefox are the only supported browsers for </a:t>
            </a:r>
            <a:r>
              <a:rPr lang="en-US" dirty="0" err="1"/>
              <a:t>ZenHub</a:t>
            </a:r>
            <a:r>
              <a:rPr lang="en-US" dirty="0"/>
              <a:t>.  </a:t>
            </a:r>
          </a:p>
        </p:txBody>
      </p:sp>
      <p:pic>
        <p:nvPicPr>
          <p:cNvPr id="5" name="Picture 4">
            <a:extLst>
              <a:ext uri="{FF2B5EF4-FFF2-40B4-BE49-F238E27FC236}">
                <a16:creationId xmlns:a16="http://schemas.microsoft.com/office/drawing/2014/main" id="{5BEAF1C2-BF7F-44B8-89EA-A573E7D14009}"/>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4003898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A2601A0D-8873-451D-A15C-8E64D825643D}"/>
              </a:ext>
            </a:extLst>
          </p:cNvPr>
          <p:cNvSpPr>
            <a:spLocks noGrp="1"/>
          </p:cNvSpPr>
          <p:nvPr>
            <p:ph sz="quarter" idx="4"/>
          </p:nvPr>
        </p:nvSpPr>
        <p:spPr>
          <a:xfrm>
            <a:off x="6291073" y="2212848"/>
            <a:ext cx="5389033" cy="4381871"/>
          </a:xfrm>
        </p:spPr>
        <p:txBody>
          <a:bodyPr>
            <a:normAutofit/>
          </a:bodyPr>
          <a:lstStyle/>
          <a:p>
            <a:pPr marL="109728" indent="0">
              <a:buNone/>
            </a:pPr>
            <a:r>
              <a:rPr lang="en-US" sz="1300" b="1" dirty="0"/>
              <a:t>1:00 – 2:30		Agile Tools Review &amp; Hands On</a:t>
            </a:r>
          </a:p>
          <a:p>
            <a:pPr marL="109728" indent="0">
              <a:buNone/>
            </a:pPr>
            <a:r>
              <a:rPr lang="en-US" sz="1300" b="1" dirty="0"/>
              <a:t>		GitHub Exercises</a:t>
            </a:r>
          </a:p>
          <a:p>
            <a:pPr marL="109728" indent="0">
              <a:buNone/>
            </a:pPr>
            <a:endParaRPr lang="en-US" sz="1300" b="1" dirty="0"/>
          </a:p>
          <a:p>
            <a:pPr marL="109728" indent="0">
              <a:buNone/>
            </a:pPr>
            <a:r>
              <a:rPr lang="en-US" sz="1300" b="1" dirty="0"/>
              <a:t>2:30 – 2:40 		Break</a:t>
            </a:r>
          </a:p>
          <a:p>
            <a:pPr marL="109728" indent="0">
              <a:buNone/>
            </a:pPr>
            <a:endParaRPr lang="en-US" sz="1300" b="1" dirty="0"/>
          </a:p>
          <a:p>
            <a:pPr marL="109728" indent="0">
              <a:buNone/>
            </a:pPr>
            <a:r>
              <a:rPr lang="en-US" sz="1300" b="1" dirty="0"/>
              <a:t>2:40 – 4:00		Continuous Integration / Continuous 			Deployment</a:t>
            </a:r>
          </a:p>
          <a:p>
            <a:pPr marL="109728" indent="0">
              <a:buNone/>
            </a:pPr>
            <a:r>
              <a:rPr lang="en-US" sz="1300" b="1" dirty="0"/>
              <a:t>		Automated Test Driven Development 			&amp; Behavior Driven Development</a:t>
            </a:r>
          </a:p>
          <a:p>
            <a:pPr marL="109728" indent="0">
              <a:buNone/>
            </a:pPr>
            <a:r>
              <a:rPr lang="en-US" sz="1300" b="1" dirty="0"/>
              <a:t>		Agile Challenges – Security, Change 			Management, Dependencies</a:t>
            </a:r>
          </a:p>
          <a:p>
            <a:pPr marL="109728" indent="0">
              <a:buNone/>
            </a:pPr>
            <a:endParaRPr lang="en-US" sz="1300" b="1" dirty="0"/>
          </a:p>
          <a:p>
            <a:pPr marL="109728" indent="0">
              <a:buNone/>
            </a:pPr>
            <a:r>
              <a:rPr lang="en-US" sz="1300" b="1" dirty="0"/>
              <a:t>4:00 – 4:30		Resources, Certifications</a:t>
            </a:r>
          </a:p>
          <a:p>
            <a:pPr marL="109728" indent="0">
              <a:buNone/>
            </a:pPr>
            <a:r>
              <a:rPr lang="en-US" sz="1300" b="1" dirty="0"/>
              <a:t>		Training Retrospective	</a:t>
            </a:r>
          </a:p>
          <a:p>
            <a:endParaRPr lang="en-US" sz="1300" dirty="0"/>
          </a:p>
        </p:txBody>
      </p:sp>
      <p:sp>
        <p:nvSpPr>
          <p:cNvPr id="3" name="Content Placeholder 2"/>
          <p:cNvSpPr>
            <a:spLocks noGrp="1"/>
          </p:cNvSpPr>
          <p:nvPr>
            <p:ph sz="quarter" idx="2"/>
          </p:nvPr>
        </p:nvSpPr>
        <p:spPr>
          <a:xfrm>
            <a:off x="508000" y="2299317"/>
            <a:ext cx="5388864" cy="4295402"/>
          </a:xfrm>
        </p:spPr>
        <p:txBody>
          <a:bodyPr>
            <a:normAutofit fontScale="92500" lnSpcReduction="10000"/>
          </a:bodyPr>
          <a:lstStyle/>
          <a:p>
            <a:pPr marL="109728" indent="0">
              <a:buNone/>
            </a:pPr>
            <a:r>
              <a:rPr lang="en-US" sz="1400" b="1" dirty="0"/>
              <a:t>9:00 – 9:30		Arrival &amp; Introductions</a:t>
            </a:r>
          </a:p>
          <a:p>
            <a:pPr marL="109728" indent="0">
              <a:buNone/>
            </a:pPr>
            <a:r>
              <a:rPr lang="en-US" sz="1400" b="1" dirty="0"/>
              <a:t>		Training Goals</a:t>
            </a:r>
          </a:p>
          <a:p>
            <a:pPr marL="109728" indent="0">
              <a:buNone/>
            </a:pPr>
            <a:endParaRPr lang="en-US" sz="1400" b="1" dirty="0"/>
          </a:p>
          <a:p>
            <a:pPr marL="109728" indent="0">
              <a:buNone/>
            </a:pPr>
            <a:r>
              <a:rPr lang="en-US" sz="1400" b="1" dirty="0"/>
              <a:t>9:30 – 10:30	Making the Case for Agile Project Methodology</a:t>
            </a:r>
          </a:p>
          <a:p>
            <a:pPr marL="109728" indent="0">
              <a:buNone/>
            </a:pPr>
            <a:r>
              <a:rPr lang="en-US" sz="1400" b="1" dirty="0"/>
              <a:t>		Agile versus Waterfall: What’s the Difference?</a:t>
            </a:r>
          </a:p>
          <a:p>
            <a:pPr marL="109728" indent="0">
              <a:buNone/>
            </a:pPr>
            <a:r>
              <a:rPr lang="en-US" sz="1400" b="1" dirty="0"/>
              <a:t>		Pros &amp; Cons</a:t>
            </a:r>
          </a:p>
          <a:p>
            <a:pPr marL="109728" indent="0">
              <a:buNone/>
            </a:pPr>
            <a:r>
              <a:rPr lang="en-US" sz="1400" b="1" dirty="0"/>
              <a:t>		Agile Team Structure &amp; Roles</a:t>
            </a:r>
          </a:p>
          <a:p>
            <a:pPr marL="109728" indent="0">
              <a:buNone/>
            </a:pPr>
            <a:endParaRPr lang="en-US" sz="1400" b="1" dirty="0"/>
          </a:p>
          <a:p>
            <a:pPr marL="109728" indent="0">
              <a:buNone/>
            </a:pPr>
            <a:r>
              <a:rPr lang="en-US" sz="1400" b="1" dirty="0"/>
              <a:t>10:30 – 10:40	Break</a:t>
            </a:r>
          </a:p>
          <a:p>
            <a:pPr marL="109728" indent="0">
              <a:buNone/>
            </a:pPr>
            <a:endParaRPr lang="en-US" sz="1400" b="1" dirty="0"/>
          </a:p>
          <a:p>
            <a:pPr marL="109728" indent="0">
              <a:buNone/>
            </a:pPr>
            <a:r>
              <a:rPr lang="en-US" sz="1400" b="1" dirty="0"/>
              <a:t>10:40 – 12:00	Agile SCRUM</a:t>
            </a:r>
          </a:p>
          <a:p>
            <a:pPr marL="109728" indent="0">
              <a:buNone/>
            </a:pPr>
            <a:r>
              <a:rPr lang="en-US" sz="1400" b="1" dirty="0"/>
              <a:t>		Team Norms</a:t>
            </a:r>
          </a:p>
          <a:p>
            <a:pPr marL="109728" indent="0">
              <a:buNone/>
            </a:pPr>
            <a:r>
              <a:rPr lang="en-US" sz="1400" b="1" dirty="0"/>
              <a:t>		Planning Sessions</a:t>
            </a:r>
          </a:p>
          <a:p>
            <a:pPr marL="109728" indent="0">
              <a:buNone/>
            </a:pPr>
            <a:r>
              <a:rPr lang="en-US" sz="1400" b="1" dirty="0"/>
              <a:t>		Retrospectives</a:t>
            </a:r>
          </a:p>
          <a:p>
            <a:pPr marL="109728" indent="0">
              <a:buNone/>
            </a:pPr>
            <a:r>
              <a:rPr lang="en-US" sz="1400" b="1" dirty="0"/>
              <a:t>		Story Development</a:t>
            </a:r>
          </a:p>
          <a:p>
            <a:pPr marL="109728" indent="0">
              <a:buNone/>
            </a:pPr>
            <a:r>
              <a:rPr lang="en-US" sz="1400" b="1" dirty="0"/>
              <a:t>		Capacity &amp; Burn Down</a:t>
            </a:r>
          </a:p>
          <a:p>
            <a:pPr marL="109728" indent="0">
              <a:buNone/>
            </a:pPr>
            <a:endParaRPr lang="en-US" sz="1400" b="1" dirty="0"/>
          </a:p>
          <a:p>
            <a:pPr marL="109728" indent="0">
              <a:buNone/>
            </a:pPr>
            <a:r>
              <a:rPr lang="en-US" sz="1400" b="1" dirty="0"/>
              <a:t>12:00 – 1:00	Lunch</a:t>
            </a:r>
          </a:p>
        </p:txBody>
      </p:sp>
      <p:sp>
        <p:nvSpPr>
          <p:cNvPr id="2" name="Title 1"/>
          <p:cNvSpPr>
            <a:spLocks noGrp="1"/>
          </p:cNvSpPr>
          <p:nvPr>
            <p:ph type="title"/>
          </p:nvPr>
        </p:nvSpPr>
        <p:spPr/>
        <p:txBody>
          <a:bodyPr/>
          <a:lstStyle/>
          <a:p>
            <a:r>
              <a:rPr lang="en-US" dirty="0"/>
              <a:t>Agenda </a:t>
            </a:r>
          </a:p>
        </p:txBody>
      </p:sp>
      <p:pic>
        <p:nvPicPr>
          <p:cNvPr id="8" name="Picture 7">
            <a:extLst>
              <a:ext uri="{FF2B5EF4-FFF2-40B4-BE49-F238E27FC236}">
                <a16:creationId xmlns:a16="http://schemas.microsoft.com/office/drawing/2014/main" id="{0E27DFA9-A90D-44D5-BD0B-3CB784EC36B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16638476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C15F49-3033-4C5B-A3F4-71D52630CC7D}"/>
              </a:ext>
            </a:extLst>
          </p:cNvPr>
          <p:cNvSpPr>
            <a:spLocks noGrp="1"/>
          </p:cNvSpPr>
          <p:nvPr>
            <p:ph type="title"/>
          </p:nvPr>
        </p:nvSpPr>
        <p:spPr>
          <a:xfrm>
            <a:off x="434848" y="674924"/>
            <a:ext cx="10972800" cy="1066800"/>
          </a:xfrm>
        </p:spPr>
        <p:txBody>
          <a:bodyPr/>
          <a:lstStyle/>
          <a:p>
            <a:r>
              <a:rPr lang="en-US" dirty="0"/>
              <a:t>Creating a New Epic in </a:t>
            </a:r>
            <a:r>
              <a:rPr lang="en-US" dirty="0" err="1"/>
              <a:t>ZenHub</a:t>
            </a:r>
            <a:endParaRPr lang="en-US" dirty="0"/>
          </a:p>
        </p:txBody>
      </p:sp>
      <p:sp>
        <p:nvSpPr>
          <p:cNvPr id="3" name="Slide Number Placeholder 2">
            <a:extLst>
              <a:ext uri="{FF2B5EF4-FFF2-40B4-BE49-F238E27FC236}">
                <a16:creationId xmlns:a16="http://schemas.microsoft.com/office/drawing/2014/main" id="{5A1EA7EA-517E-46A9-947F-A56DD05F0B62}"/>
              </a:ext>
            </a:extLst>
          </p:cNvPr>
          <p:cNvSpPr>
            <a:spLocks noGrp="1"/>
          </p:cNvSpPr>
          <p:nvPr>
            <p:ph type="sldNum" sz="quarter" idx="12"/>
          </p:nvPr>
        </p:nvSpPr>
        <p:spPr/>
        <p:txBody>
          <a:bodyPr/>
          <a:lstStyle/>
          <a:p>
            <a:fld id="{04F7EA0F-F264-4DBA-8450-109ED0C85B89}" type="slidenum">
              <a:rPr lang="en-US" smtClean="0"/>
              <a:t>40</a:t>
            </a:fld>
            <a:endParaRPr lang="en-US" dirty="0"/>
          </a:p>
        </p:txBody>
      </p:sp>
      <p:sp>
        <p:nvSpPr>
          <p:cNvPr id="4" name="Content Placeholder 3">
            <a:extLst>
              <a:ext uri="{FF2B5EF4-FFF2-40B4-BE49-F238E27FC236}">
                <a16:creationId xmlns:a16="http://schemas.microsoft.com/office/drawing/2014/main" id="{B12560F9-A9A7-474D-940E-F1238DCD5863}"/>
              </a:ext>
            </a:extLst>
          </p:cNvPr>
          <p:cNvSpPr>
            <a:spLocks noGrp="1"/>
          </p:cNvSpPr>
          <p:nvPr>
            <p:ph sz="quarter" idx="13"/>
          </p:nvPr>
        </p:nvSpPr>
        <p:spPr>
          <a:xfrm>
            <a:off x="571500" y="3592276"/>
            <a:ext cx="9715500" cy="3265724"/>
          </a:xfrm>
        </p:spPr>
        <p:txBody>
          <a:bodyPr>
            <a:normAutofit fontScale="55000" lnSpcReduction="20000"/>
          </a:bodyPr>
          <a:lstStyle/>
          <a:p>
            <a:pPr lvl="0"/>
            <a:r>
              <a:rPr lang="en-US" dirty="0"/>
              <a:t>From the </a:t>
            </a:r>
            <a:r>
              <a:rPr lang="en-US" dirty="0" err="1"/>
              <a:t>ZenHub</a:t>
            </a:r>
            <a:r>
              <a:rPr lang="en-US" dirty="0"/>
              <a:t> Board (or from the Issues Tab), click New Issue. </a:t>
            </a:r>
          </a:p>
          <a:p>
            <a:pPr lvl="0"/>
            <a:r>
              <a:rPr lang="en-US" dirty="0"/>
              <a:t>Enter a meaningful Title</a:t>
            </a:r>
          </a:p>
          <a:p>
            <a:pPr lvl="0"/>
            <a:r>
              <a:rPr lang="en-US" dirty="0"/>
              <a:t>In the body of the issue, enter the story (using story format) and the acceptance criteria for the for the Epic.  </a:t>
            </a:r>
          </a:p>
          <a:p>
            <a:pPr lvl="0"/>
            <a:r>
              <a:rPr lang="en-US" dirty="0"/>
              <a:t>In the right navigation pane, select the following: </a:t>
            </a:r>
          </a:p>
          <a:p>
            <a:pPr lvl="1"/>
            <a:r>
              <a:rPr lang="en-US" dirty="0"/>
              <a:t>Pipeline (all new issues default to the New Issues Pipeline.  Please assign to the correct pipeline – typically Backlog (future work) or In Progress (current work))</a:t>
            </a:r>
          </a:p>
          <a:p>
            <a:pPr lvl="1"/>
            <a:r>
              <a:rPr lang="en-US" dirty="0"/>
              <a:t>Assignee – can assign up to 10 team members</a:t>
            </a:r>
          </a:p>
          <a:p>
            <a:pPr lvl="1"/>
            <a:r>
              <a:rPr lang="en-US" dirty="0"/>
              <a:t>Labels</a:t>
            </a:r>
          </a:p>
          <a:p>
            <a:pPr lvl="2"/>
            <a:r>
              <a:rPr lang="en-US" dirty="0"/>
              <a:t>Required Labels: </a:t>
            </a:r>
          </a:p>
          <a:p>
            <a:pPr lvl="3"/>
            <a:r>
              <a:rPr lang="en-US" dirty="0"/>
              <a:t>Assign the Epic label </a:t>
            </a:r>
          </a:p>
          <a:p>
            <a:pPr lvl="3"/>
            <a:r>
              <a:rPr lang="en-US" dirty="0"/>
              <a:t>Assign the correct work stream label</a:t>
            </a:r>
          </a:p>
          <a:p>
            <a:pPr lvl="1"/>
            <a:r>
              <a:rPr lang="en-US" dirty="0"/>
              <a:t>Milestone – commonly used for tracking sprints </a:t>
            </a:r>
          </a:p>
          <a:p>
            <a:pPr lvl="1"/>
            <a:r>
              <a:rPr lang="en-US" dirty="0"/>
              <a:t>Estimate – this is assigned during story grooming  </a:t>
            </a:r>
          </a:p>
          <a:p>
            <a:pPr lvl="0"/>
            <a:r>
              <a:rPr lang="en-US" dirty="0"/>
              <a:t>Once all labels have been assigned, click Create New Epic </a:t>
            </a:r>
          </a:p>
          <a:p>
            <a:pPr lvl="0"/>
            <a:r>
              <a:rPr lang="en-US" dirty="0"/>
              <a:t>If there are existing issues (tasks) that need to be added to the Epic, select the issues   </a:t>
            </a:r>
          </a:p>
        </p:txBody>
      </p:sp>
      <p:pic>
        <p:nvPicPr>
          <p:cNvPr id="5" name="Picture 4">
            <a:extLst>
              <a:ext uri="{FF2B5EF4-FFF2-40B4-BE49-F238E27FC236}">
                <a16:creationId xmlns:a16="http://schemas.microsoft.com/office/drawing/2014/main" id="{3271E357-6D56-4781-AACC-AE6AD6015582}"/>
              </a:ext>
            </a:extLst>
          </p:cNvPr>
          <p:cNvPicPr>
            <a:picLocks noChangeAspect="1"/>
          </p:cNvPicPr>
          <p:nvPr/>
        </p:nvPicPr>
        <p:blipFill>
          <a:blip r:embed="rId2"/>
          <a:stretch>
            <a:fillRect/>
          </a:stretch>
        </p:blipFill>
        <p:spPr>
          <a:xfrm>
            <a:off x="3743326" y="1674308"/>
            <a:ext cx="6701699" cy="1678492"/>
          </a:xfrm>
          <a:prstGeom prst="rect">
            <a:avLst/>
          </a:prstGeom>
        </p:spPr>
      </p:pic>
      <p:sp>
        <p:nvSpPr>
          <p:cNvPr id="6" name="Oval 5">
            <a:extLst>
              <a:ext uri="{FF2B5EF4-FFF2-40B4-BE49-F238E27FC236}">
                <a16:creationId xmlns:a16="http://schemas.microsoft.com/office/drawing/2014/main" id="{CB7F26F6-0F36-44B2-9C90-1047A28A7929}"/>
              </a:ext>
            </a:extLst>
          </p:cNvPr>
          <p:cNvSpPr/>
          <p:nvPr/>
        </p:nvSpPr>
        <p:spPr>
          <a:xfrm>
            <a:off x="9563100" y="2166262"/>
            <a:ext cx="1066800" cy="381000"/>
          </a:xfrm>
          <a:prstGeom prst="ellipse">
            <a:avLst/>
          </a:prstGeom>
          <a:noFill/>
          <a:ln w="158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Arrow Connector 7">
            <a:extLst>
              <a:ext uri="{FF2B5EF4-FFF2-40B4-BE49-F238E27FC236}">
                <a16:creationId xmlns:a16="http://schemas.microsoft.com/office/drawing/2014/main" id="{06CB81C3-C8D5-4F20-818B-048606A03A93}"/>
              </a:ext>
            </a:extLst>
          </p:cNvPr>
          <p:cNvCxnSpPr/>
          <p:nvPr/>
        </p:nvCxnSpPr>
        <p:spPr>
          <a:xfrm flipV="1">
            <a:off x="8010525" y="2493726"/>
            <a:ext cx="1752600" cy="109855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C6299A46-ECA4-48B6-BBBC-01C02D9824C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30175872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B98C1D3-4F3D-460A-825B-A2224E7D3210}"/>
              </a:ext>
            </a:extLst>
          </p:cNvPr>
          <p:cNvSpPr>
            <a:spLocks noGrp="1"/>
          </p:cNvSpPr>
          <p:nvPr>
            <p:ph idx="1"/>
          </p:nvPr>
        </p:nvSpPr>
        <p:spPr/>
        <p:txBody>
          <a:bodyPr/>
          <a:lstStyle/>
          <a:p>
            <a:r>
              <a:rPr lang="en-US" dirty="0"/>
              <a:t>Take your stories/issues from the JENGA exercise and transfer them into GitHub</a:t>
            </a:r>
          </a:p>
          <a:p>
            <a:r>
              <a:rPr lang="en-US" dirty="0"/>
              <a:t>Ensure all stories have an accurate description or definition of DONE</a:t>
            </a:r>
          </a:p>
          <a:p>
            <a:r>
              <a:rPr lang="en-US" dirty="0"/>
              <a:t>All stories should be linked to their appropriate Sprint</a:t>
            </a:r>
          </a:p>
          <a:p>
            <a:r>
              <a:rPr lang="en-US" dirty="0"/>
              <a:t>All stories should have the proper status</a:t>
            </a:r>
          </a:p>
        </p:txBody>
      </p:sp>
      <p:sp>
        <p:nvSpPr>
          <p:cNvPr id="3" name="Title 2">
            <a:extLst>
              <a:ext uri="{FF2B5EF4-FFF2-40B4-BE49-F238E27FC236}">
                <a16:creationId xmlns:a16="http://schemas.microsoft.com/office/drawing/2014/main" id="{DBC1AFF3-07E9-4520-95E8-3801D38F7175}"/>
              </a:ext>
            </a:extLst>
          </p:cNvPr>
          <p:cNvSpPr>
            <a:spLocks noGrp="1"/>
          </p:cNvSpPr>
          <p:nvPr>
            <p:ph type="title"/>
          </p:nvPr>
        </p:nvSpPr>
        <p:spPr/>
        <p:txBody>
          <a:bodyPr/>
          <a:lstStyle/>
          <a:p>
            <a:r>
              <a:rPr lang="en-US" dirty="0"/>
              <a:t>Action Item</a:t>
            </a:r>
          </a:p>
        </p:txBody>
      </p:sp>
      <p:pic>
        <p:nvPicPr>
          <p:cNvPr id="4" name="Picture 3">
            <a:extLst>
              <a:ext uri="{FF2B5EF4-FFF2-40B4-BE49-F238E27FC236}">
                <a16:creationId xmlns:a16="http://schemas.microsoft.com/office/drawing/2014/main" id="{B4E53FD6-79A5-4EE1-A9AE-4A7F28FC074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29493669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2730C93-408A-4513-AA58-3CB2F2357EB7}"/>
              </a:ext>
            </a:extLst>
          </p:cNvPr>
          <p:cNvSpPr>
            <a:spLocks noGrp="1"/>
          </p:cNvSpPr>
          <p:nvPr>
            <p:ph idx="1"/>
          </p:nvPr>
        </p:nvSpPr>
        <p:spPr>
          <a:xfrm>
            <a:off x="0" y="1059817"/>
            <a:ext cx="10972800" cy="4325112"/>
          </a:xfrm>
        </p:spPr>
        <p:txBody>
          <a:bodyPr>
            <a:normAutofit/>
          </a:bodyPr>
          <a:lstStyle/>
          <a:p>
            <a:r>
              <a:rPr lang="en-US" sz="2000" dirty="0"/>
              <a:t>Go to </a:t>
            </a:r>
            <a:r>
              <a:rPr lang="en-US" sz="2000" dirty="0">
                <a:hlinkClick r:id="rId2"/>
              </a:rPr>
              <a:t>https://desktop.github.com/</a:t>
            </a:r>
            <a:r>
              <a:rPr lang="en-US" sz="2000" dirty="0"/>
              <a:t> and download </a:t>
            </a:r>
          </a:p>
          <a:p>
            <a:r>
              <a:rPr lang="en-US" sz="2000" dirty="0"/>
              <a:t>Clone your repository from the </a:t>
            </a:r>
            <a:r>
              <a:rPr lang="en-US" sz="2000" dirty="0" err="1"/>
              <a:t>ECUTraining</a:t>
            </a:r>
            <a:r>
              <a:rPr lang="en-US" sz="2000" dirty="0"/>
              <a:t>/</a:t>
            </a:r>
            <a:r>
              <a:rPr lang="en-US" sz="2000" dirty="0" err="1"/>
              <a:t>Agile_Scrum</a:t>
            </a:r>
            <a:r>
              <a:rPr lang="en-US" sz="2000" dirty="0"/>
              <a:t> Repository by clicking on the Code tab and then clicking on the Clone or Download button to the right.  You will only have to do this once.  This action clones the repository to your desktop computer.</a:t>
            </a:r>
          </a:p>
        </p:txBody>
      </p:sp>
      <p:sp>
        <p:nvSpPr>
          <p:cNvPr id="3" name="Title 2">
            <a:extLst>
              <a:ext uri="{FF2B5EF4-FFF2-40B4-BE49-F238E27FC236}">
                <a16:creationId xmlns:a16="http://schemas.microsoft.com/office/drawing/2014/main" id="{FB6069C7-98EA-4250-A5CD-B43A9364670F}"/>
              </a:ext>
            </a:extLst>
          </p:cNvPr>
          <p:cNvSpPr>
            <a:spLocks noGrp="1"/>
          </p:cNvSpPr>
          <p:nvPr>
            <p:ph type="title"/>
          </p:nvPr>
        </p:nvSpPr>
        <p:spPr>
          <a:xfrm>
            <a:off x="0" y="210845"/>
            <a:ext cx="10972800" cy="1066800"/>
          </a:xfrm>
        </p:spPr>
        <p:txBody>
          <a:bodyPr/>
          <a:lstStyle/>
          <a:p>
            <a:r>
              <a:rPr lang="en-US" dirty="0"/>
              <a:t>GitHub Desktop</a:t>
            </a:r>
          </a:p>
        </p:txBody>
      </p:sp>
      <p:pic>
        <p:nvPicPr>
          <p:cNvPr id="4" name="Picture 3">
            <a:extLst>
              <a:ext uri="{FF2B5EF4-FFF2-40B4-BE49-F238E27FC236}">
                <a16:creationId xmlns:a16="http://schemas.microsoft.com/office/drawing/2014/main" id="{0CFA18C0-204E-4631-911A-A2E1B249DC1E}"/>
              </a:ext>
            </a:extLst>
          </p:cNvPr>
          <p:cNvPicPr>
            <a:picLocks noChangeAspect="1"/>
          </p:cNvPicPr>
          <p:nvPr/>
        </p:nvPicPr>
        <p:blipFill>
          <a:blip r:embed="rId3"/>
          <a:stretch>
            <a:fillRect/>
          </a:stretch>
        </p:blipFill>
        <p:spPr>
          <a:xfrm>
            <a:off x="2938509" y="2792638"/>
            <a:ext cx="6680724" cy="3441263"/>
          </a:xfrm>
          <a:prstGeom prst="rect">
            <a:avLst/>
          </a:prstGeom>
        </p:spPr>
      </p:pic>
      <p:cxnSp>
        <p:nvCxnSpPr>
          <p:cNvPr id="6" name="Straight Arrow Connector 5">
            <a:extLst>
              <a:ext uri="{FF2B5EF4-FFF2-40B4-BE49-F238E27FC236}">
                <a16:creationId xmlns:a16="http://schemas.microsoft.com/office/drawing/2014/main" id="{971CB587-37DC-41BA-8976-47C3F258CC4B}"/>
              </a:ext>
            </a:extLst>
          </p:cNvPr>
          <p:cNvCxnSpPr>
            <a:cxnSpLocks/>
          </p:cNvCxnSpPr>
          <p:nvPr/>
        </p:nvCxnSpPr>
        <p:spPr>
          <a:xfrm flipH="1" flipV="1">
            <a:off x="9392575" y="4513269"/>
            <a:ext cx="807868" cy="5026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519C2B51-EC9B-4E91-9108-1685F236C50B}"/>
              </a:ext>
            </a:extLst>
          </p:cNvPr>
          <p:cNvSpPr txBox="1"/>
          <p:nvPr/>
        </p:nvSpPr>
        <p:spPr>
          <a:xfrm>
            <a:off x="10037337" y="5015454"/>
            <a:ext cx="1098570" cy="369332"/>
          </a:xfrm>
          <a:prstGeom prst="rect">
            <a:avLst/>
          </a:prstGeom>
          <a:noFill/>
        </p:spPr>
        <p:txBody>
          <a:bodyPr wrap="none" rtlCol="0">
            <a:spAutoFit/>
          </a:bodyPr>
          <a:lstStyle/>
          <a:p>
            <a:r>
              <a:rPr lang="en-US" dirty="0"/>
              <a:t>Click here</a:t>
            </a:r>
          </a:p>
        </p:txBody>
      </p:sp>
    </p:spTree>
    <p:extLst>
      <p:ext uri="{BB962C8B-B14F-4D97-AF65-F5344CB8AC3E}">
        <p14:creationId xmlns:p14="http://schemas.microsoft.com/office/powerpoint/2010/main" val="13878595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43A4162-7441-4017-BFE8-9BB6C2E51704}"/>
              </a:ext>
            </a:extLst>
          </p:cNvPr>
          <p:cNvSpPr>
            <a:spLocks noGrp="1"/>
          </p:cNvSpPr>
          <p:nvPr>
            <p:ph idx="1"/>
          </p:nvPr>
        </p:nvSpPr>
        <p:spPr>
          <a:xfrm>
            <a:off x="60630" y="615933"/>
            <a:ext cx="10972800" cy="4325112"/>
          </a:xfrm>
        </p:spPr>
        <p:txBody>
          <a:bodyPr/>
          <a:lstStyle/>
          <a:p>
            <a:r>
              <a:rPr lang="en-US" dirty="0"/>
              <a:t>Open your GitHub Desktop application </a:t>
            </a:r>
          </a:p>
        </p:txBody>
      </p:sp>
      <p:pic>
        <p:nvPicPr>
          <p:cNvPr id="4" name="Picture 3">
            <a:extLst>
              <a:ext uri="{FF2B5EF4-FFF2-40B4-BE49-F238E27FC236}">
                <a16:creationId xmlns:a16="http://schemas.microsoft.com/office/drawing/2014/main" id="{6ACB05C2-3434-47EC-BE1E-926A46F85B9B}"/>
              </a:ext>
            </a:extLst>
          </p:cNvPr>
          <p:cNvPicPr>
            <a:picLocks noChangeAspect="1"/>
          </p:cNvPicPr>
          <p:nvPr/>
        </p:nvPicPr>
        <p:blipFill>
          <a:blip r:embed="rId2"/>
          <a:stretch>
            <a:fillRect/>
          </a:stretch>
        </p:blipFill>
        <p:spPr>
          <a:xfrm>
            <a:off x="2796466" y="1214720"/>
            <a:ext cx="7588894" cy="5270417"/>
          </a:xfrm>
          <a:prstGeom prst="rect">
            <a:avLst/>
          </a:prstGeom>
        </p:spPr>
      </p:pic>
      <p:cxnSp>
        <p:nvCxnSpPr>
          <p:cNvPr id="6" name="Straight Arrow Connector 5">
            <a:extLst>
              <a:ext uri="{FF2B5EF4-FFF2-40B4-BE49-F238E27FC236}">
                <a16:creationId xmlns:a16="http://schemas.microsoft.com/office/drawing/2014/main" id="{EBCC75C1-E1AD-4164-A42E-C19EE128086E}"/>
              </a:ext>
            </a:extLst>
          </p:cNvPr>
          <p:cNvCxnSpPr/>
          <p:nvPr/>
        </p:nvCxnSpPr>
        <p:spPr>
          <a:xfrm flipV="1">
            <a:off x="1340528" y="1766656"/>
            <a:ext cx="1455938" cy="8877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2B24C97D-0FC8-4E41-9FC9-21FFC6BDEF3D}"/>
              </a:ext>
            </a:extLst>
          </p:cNvPr>
          <p:cNvSpPr txBox="1"/>
          <p:nvPr/>
        </p:nvSpPr>
        <p:spPr>
          <a:xfrm>
            <a:off x="355106" y="2654423"/>
            <a:ext cx="3916457" cy="369332"/>
          </a:xfrm>
          <a:prstGeom prst="rect">
            <a:avLst/>
          </a:prstGeom>
          <a:noFill/>
        </p:spPr>
        <p:txBody>
          <a:bodyPr wrap="none" rtlCol="0">
            <a:spAutoFit/>
          </a:bodyPr>
          <a:lstStyle/>
          <a:p>
            <a:r>
              <a:rPr lang="en-US" dirty="0"/>
              <a:t>Our repository is showing on the screen</a:t>
            </a:r>
          </a:p>
        </p:txBody>
      </p:sp>
      <p:cxnSp>
        <p:nvCxnSpPr>
          <p:cNvPr id="9" name="Straight Arrow Connector 8">
            <a:extLst>
              <a:ext uri="{FF2B5EF4-FFF2-40B4-BE49-F238E27FC236}">
                <a16:creationId xmlns:a16="http://schemas.microsoft.com/office/drawing/2014/main" id="{49E445BE-3EEE-4920-A457-E5D5AF9046AB}"/>
              </a:ext>
            </a:extLst>
          </p:cNvPr>
          <p:cNvCxnSpPr/>
          <p:nvPr/>
        </p:nvCxnSpPr>
        <p:spPr>
          <a:xfrm flipV="1">
            <a:off x="2467992" y="1855433"/>
            <a:ext cx="3338004" cy="183767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4713321C-DBD0-4069-B34B-B29DF8053A71}"/>
              </a:ext>
            </a:extLst>
          </p:cNvPr>
          <p:cNvSpPr txBox="1"/>
          <p:nvPr/>
        </p:nvSpPr>
        <p:spPr>
          <a:xfrm>
            <a:off x="355106" y="3706284"/>
            <a:ext cx="8944180" cy="369332"/>
          </a:xfrm>
          <a:prstGeom prst="rect">
            <a:avLst/>
          </a:prstGeom>
          <a:noFill/>
        </p:spPr>
        <p:txBody>
          <a:bodyPr wrap="none" rtlCol="0">
            <a:spAutoFit/>
          </a:bodyPr>
          <a:lstStyle/>
          <a:p>
            <a:r>
              <a:rPr lang="en-US" dirty="0"/>
              <a:t>You can create multiple branches in GitHub.  We are only using one, which defaults as master.</a:t>
            </a:r>
          </a:p>
        </p:txBody>
      </p:sp>
      <p:cxnSp>
        <p:nvCxnSpPr>
          <p:cNvPr id="15" name="Straight Arrow Connector 14">
            <a:extLst>
              <a:ext uri="{FF2B5EF4-FFF2-40B4-BE49-F238E27FC236}">
                <a16:creationId xmlns:a16="http://schemas.microsoft.com/office/drawing/2014/main" id="{59D29CA9-B870-4464-B288-630202CBB9EA}"/>
              </a:ext>
            </a:extLst>
          </p:cNvPr>
          <p:cNvCxnSpPr/>
          <p:nvPr/>
        </p:nvCxnSpPr>
        <p:spPr>
          <a:xfrm flipH="1" flipV="1">
            <a:off x="7989903" y="1855433"/>
            <a:ext cx="363984" cy="6924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62C2D9FD-9D91-4D02-BB47-35898353C25D}"/>
              </a:ext>
            </a:extLst>
          </p:cNvPr>
          <p:cNvSpPr/>
          <p:nvPr/>
        </p:nvSpPr>
        <p:spPr>
          <a:xfrm>
            <a:off x="7474999" y="2561064"/>
            <a:ext cx="3558432"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Click fetch every time you open the application and before making changes to any files.</a:t>
            </a:r>
          </a:p>
        </p:txBody>
      </p:sp>
    </p:spTree>
    <p:extLst>
      <p:ext uri="{BB962C8B-B14F-4D97-AF65-F5344CB8AC3E}">
        <p14:creationId xmlns:p14="http://schemas.microsoft.com/office/powerpoint/2010/main" val="33995746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00C39B9-0629-4A0A-893C-6E500E32EF06}"/>
              </a:ext>
            </a:extLst>
          </p:cNvPr>
          <p:cNvSpPr>
            <a:spLocks noGrp="1"/>
          </p:cNvSpPr>
          <p:nvPr>
            <p:ph idx="1"/>
          </p:nvPr>
        </p:nvSpPr>
        <p:spPr/>
        <p:txBody>
          <a:bodyPr>
            <a:normAutofit lnSpcReduction="10000"/>
          </a:bodyPr>
          <a:lstStyle/>
          <a:p>
            <a:r>
              <a:rPr lang="en-US" dirty="0"/>
              <a:t>Click on File Explorer.  You should see a folder named GitHub with a subfolder named </a:t>
            </a:r>
            <a:r>
              <a:rPr lang="en-US" dirty="0" err="1"/>
              <a:t>Agile_Scrum</a:t>
            </a:r>
            <a:r>
              <a:rPr lang="en-US" dirty="0"/>
              <a:t>.</a:t>
            </a:r>
          </a:p>
          <a:p>
            <a:r>
              <a:rPr lang="en-US" dirty="0"/>
              <a:t>Within the </a:t>
            </a:r>
            <a:r>
              <a:rPr lang="en-US" dirty="0" err="1"/>
              <a:t>Agile_Scrum</a:t>
            </a:r>
            <a:r>
              <a:rPr lang="en-US" dirty="0"/>
              <a:t> folder are two files, README.md and Agile Scrum Training.pptx.</a:t>
            </a:r>
          </a:p>
          <a:p>
            <a:r>
              <a:rPr lang="en-US" dirty="0"/>
              <a:t>Any files you create should be saved here.  For practice, save a random file to this folder. (You can create a word document that simply says ‘test’.)</a:t>
            </a:r>
          </a:p>
          <a:p>
            <a:r>
              <a:rPr lang="en-US" dirty="0"/>
              <a:t>Go to your GitHub Desktop application, and click Fetch.  This is for good practice and to download any changes that have been made to the repository since your last download.</a:t>
            </a:r>
          </a:p>
        </p:txBody>
      </p:sp>
      <p:sp>
        <p:nvSpPr>
          <p:cNvPr id="3" name="Title 2">
            <a:extLst>
              <a:ext uri="{FF2B5EF4-FFF2-40B4-BE49-F238E27FC236}">
                <a16:creationId xmlns:a16="http://schemas.microsoft.com/office/drawing/2014/main" id="{98C8A10D-089C-41FD-93CC-8F6F61D88436}"/>
              </a:ext>
            </a:extLst>
          </p:cNvPr>
          <p:cNvSpPr>
            <a:spLocks noGrp="1"/>
          </p:cNvSpPr>
          <p:nvPr>
            <p:ph type="title"/>
          </p:nvPr>
        </p:nvSpPr>
        <p:spPr/>
        <p:txBody>
          <a:bodyPr/>
          <a:lstStyle/>
          <a:p>
            <a:r>
              <a:rPr lang="en-US" dirty="0"/>
              <a:t>Where are my files on my computer?</a:t>
            </a:r>
          </a:p>
        </p:txBody>
      </p:sp>
    </p:spTree>
    <p:extLst>
      <p:ext uri="{BB962C8B-B14F-4D97-AF65-F5344CB8AC3E}">
        <p14:creationId xmlns:p14="http://schemas.microsoft.com/office/powerpoint/2010/main" val="17975133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61C46175-8A20-416E-B982-8F5061124159}"/>
              </a:ext>
            </a:extLst>
          </p:cNvPr>
          <p:cNvPicPr>
            <a:picLocks noChangeAspect="1"/>
          </p:cNvPicPr>
          <p:nvPr/>
        </p:nvPicPr>
        <p:blipFill>
          <a:blip r:embed="rId2"/>
          <a:stretch>
            <a:fillRect/>
          </a:stretch>
        </p:blipFill>
        <p:spPr>
          <a:xfrm>
            <a:off x="3479052" y="1633491"/>
            <a:ext cx="7194945" cy="4984812"/>
          </a:xfrm>
          <a:prstGeom prst="rect">
            <a:avLst/>
          </a:prstGeom>
        </p:spPr>
      </p:pic>
      <p:sp>
        <p:nvSpPr>
          <p:cNvPr id="3" name="Title 2">
            <a:extLst>
              <a:ext uri="{FF2B5EF4-FFF2-40B4-BE49-F238E27FC236}">
                <a16:creationId xmlns:a16="http://schemas.microsoft.com/office/drawing/2014/main" id="{75C7D81F-BC40-4889-8A0D-604E35A16B5F}"/>
              </a:ext>
            </a:extLst>
          </p:cNvPr>
          <p:cNvSpPr>
            <a:spLocks noGrp="1"/>
          </p:cNvSpPr>
          <p:nvPr>
            <p:ph type="title"/>
          </p:nvPr>
        </p:nvSpPr>
        <p:spPr>
          <a:xfrm>
            <a:off x="0" y="237478"/>
            <a:ext cx="10972800" cy="1066800"/>
          </a:xfrm>
        </p:spPr>
        <p:txBody>
          <a:bodyPr/>
          <a:lstStyle/>
          <a:p>
            <a:r>
              <a:rPr lang="en-US" dirty="0"/>
              <a:t>Commit Changes</a:t>
            </a:r>
          </a:p>
        </p:txBody>
      </p:sp>
      <p:cxnSp>
        <p:nvCxnSpPr>
          <p:cNvPr id="6" name="Straight Arrow Connector 5">
            <a:extLst>
              <a:ext uri="{FF2B5EF4-FFF2-40B4-BE49-F238E27FC236}">
                <a16:creationId xmlns:a16="http://schemas.microsoft.com/office/drawing/2014/main" id="{C4E056C5-713B-49E5-864B-700FFBF43E03}"/>
              </a:ext>
            </a:extLst>
          </p:cNvPr>
          <p:cNvCxnSpPr/>
          <p:nvPr/>
        </p:nvCxnSpPr>
        <p:spPr>
          <a:xfrm>
            <a:off x="2609040" y="2991775"/>
            <a:ext cx="87001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DE8DCD1D-8A67-4E83-B597-A5FE6B1DAE4C}"/>
              </a:ext>
            </a:extLst>
          </p:cNvPr>
          <p:cNvSpPr txBox="1"/>
          <p:nvPr/>
        </p:nvSpPr>
        <p:spPr>
          <a:xfrm>
            <a:off x="183915" y="2549773"/>
            <a:ext cx="3354765" cy="369332"/>
          </a:xfrm>
          <a:prstGeom prst="rect">
            <a:avLst/>
          </a:prstGeom>
          <a:noFill/>
        </p:spPr>
        <p:txBody>
          <a:bodyPr wrap="none" rtlCol="0">
            <a:spAutoFit/>
          </a:bodyPr>
          <a:lstStyle/>
          <a:p>
            <a:r>
              <a:rPr lang="en-US" dirty="0"/>
              <a:t>Your changed files will show here.</a:t>
            </a:r>
          </a:p>
        </p:txBody>
      </p:sp>
      <p:cxnSp>
        <p:nvCxnSpPr>
          <p:cNvPr id="9" name="Straight Arrow Connector 8">
            <a:extLst>
              <a:ext uri="{FF2B5EF4-FFF2-40B4-BE49-F238E27FC236}">
                <a16:creationId xmlns:a16="http://schemas.microsoft.com/office/drawing/2014/main" id="{037E222B-691C-4637-91FF-35E00873C19B}"/>
              </a:ext>
            </a:extLst>
          </p:cNvPr>
          <p:cNvCxnSpPr/>
          <p:nvPr/>
        </p:nvCxnSpPr>
        <p:spPr>
          <a:xfrm>
            <a:off x="2755723" y="5362113"/>
            <a:ext cx="76348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BF47BA48-4317-4C34-8BF4-696D8EFAE86E}"/>
              </a:ext>
            </a:extLst>
          </p:cNvPr>
          <p:cNvSpPr txBox="1"/>
          <p:nvPr/>
        </p:nvSpPr>
        <p:spPr>
          <a:xfrm>
            <a:off x="181400" y="4920110"/>
            <a:ext cx="4218078" cy="369332"/>
          </a:xfrm>
          <a:prstGeom prst="rect">
            <a:avLst/>
          </a:prstGeom>
          <a:noFill/>
        </p:spPr>
        <p:txBody>
          <a:bodyPr wrap="none" rtlCol="0">
            <a:spAutoFit/>
          </a:bodyPr>
          <a:lstStyle/>
          <a:p>
            <a:r>
              <a:rPr lang="en-US" dirty="0"/>
              <a:t>Include a description of what you changed.</a:t>
            </a:r>
          </a:p>
        </p:txBody>
      </p:sp>
      <p:cxnSp>
        <p:nvCxnSpPr>
          <p:cNvPr id="12" name="Straight Arrow Connector 11">
            <a:extLst>
              <a:ext uri="{FF2B5EF4-FFF2-40B4-BE49-F238E27FC236}">
                <a16:creationId xmlns:a16="http://schemas.microsoft.com/office/drawing/2014/main" id="{2C0FD5C3-84CD-48A1-84EC-4E1856C37397}"/>
              </a:ext>
            </a:extLst>
          </p:cNvPr>
          <p:cNvCxnSpPr/>
          <p:nvPr/>
        </p:nvCxnSpPr>
        <p:spPr>
          <a:xfrm>
            <a:off x="3013176" y="6418556"/>
            <a:ext cx="50602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70A41109-353F-478D-9F35-0E34169AD6B8}"/>
              </a:ext>
            </a:extLst>
          </p:cNvPr>
          <p:cNvSpPr txBox="1"/>
          <p:nvPr/>
        </p:nvSpPr>
        <p:spPr>
          <a:xfrm>
            <a:off x="1270300" y="6021058"/>
            <a:ext cx="2373983" cy="369332"/>
          </a:xfrm>
          <a:prstGeom prst="rect">
            <a:avLst/>
          </a:prstGeom>
          <a:noFill/>
        </p:spPr>
        <p:txBody>
          <a:bodyPr wrap="none" rtlCol="0">
            <a:spAutoFit/>
          </a:bodyPr>
          <a:lstStyle/>
          <a:p>
            <a:r>
              <a:rPr lang="en-US" dirty="0"/>
              <a:t>Click commit to master.</a:t>
            </a:r>
          </a:p>
        </p:txBody>
      </p:sp>
      <p:cxnSp>
        <p:nvCxnSpPr>
          <p:cNvPr id="17" name="Straight Arrow Connector 16">
            <a:extLst>
              <a:ext uri="{FF2B5EF4-FFF2-40B4-BE49-F238E27FC236}">
                <a16:creationId xmlns:a16="http://schemas.microsoft.com/office/drawing/2014/main" id="{3C02D193-502A-434E-8A06-DA55D90A15AC}"/>
              </a:ext>
            </a:extLst>
          </p:cNvPr>
          <p:cNvCxnSpPr>
            <a:cxnSpLocks/>
          </p:cNvCxnSpPr>
          <p:nvPr/>
        </p:nvCxnSpPr>
        <p:spPr>
          <a:xfrm flipH="1" flipV="1">
            <a:off x="8682361" y="2175031"/>
            <a:ext cx="479394" cy="117610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AC04B0EA-CBAB-4BD0-9135-D60950D0C994}"/>
              </a:ext>
            </a:extLst>
          </p:cNvPr>
          <p:cNvSpPr txBox="1"/>
          <p:nvPr/>
        </p:nvSpPr>
        <p:spPr>
          <a:xfrm>
            <a:off x="7275492" y="3351137"/>
            <a:ext cx="4453270" cy="1200329"/>
          </a:xfrm>
          <a:prstGeom prst="rect">
            <a:avLst/>
          </a:prstGeom>
          <a:noFill/>
        </p:spPr>
        <p:txBody>
          <a:bodyPr wrap="none" rtlCol="0">
            <a:spAutoFit/>
          </a:bodyPr>
          <a:lstStyle/>
          <a:p>
            <a:r>
              <a:rPr lang="en-US" dirty="0"/>
              <a:t>After clicking Commit to master, ‘Fetch origin’</a:t>
            </a:r>
          </a:p>
          <a:p>
            <a:r>
              <a:rPr lang="en-US" dirty="0"/>
              <a:t>will change to ‘Push origin’.  Click Push </a:t>
            </a:r>
          </a:p>
          <a:p>
            <a:r>
              <a:rPr lang="en-US" dirty="0"/>
              <a:t>origin, and your changes will be uploaded</a:t>
            </a:r>
          </a:p>
          <a:p>
            <a:r>
              <a:rPr lang="en-US" dirty="0"/>
              <a:t>to GitHub.  </a:t>
            </a:r>
          </a:p>
        </p:txBody>
      </p:sp>
    </p:spTree>
    <p:extLst>
      <p:ext uri="{BB962C8B-B14F-4D97-AF65-F5344CB8AC3E}">
        <p14:creationId xmlns:p14="http://schemas.microsoft.com/office/powerpoint/2010/main" val="28830903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60779F0-01FE-404D-8D0F-A09B9F404131}"/>
              </a:ext>
            </a:extLst>
          </p:cNvPr>
          <p:cNvSpPr>
            <a:spLocks noGrp="1"/>
          </p:cNvSpPr>
          <p:nvPr>
            <p:ph idx="1"/>
          </p:nvPr>
        </p:nvSpPr>
        <p:spPr/>
        <p:txBody>
          <a:bodyPr/>
          <a:lstStyle/>
          <a:p>
            <a:r>
              <a:rPr lang="en-US" dirty="0"/>
              <a:t>The history of each document is recorded</a:t>
            </a:r>
          </a:p>
          <a:p>
            <a:r>
              <a:rPr lang="en-US" dirty="0"/>
              <a:t>GitHub saves previous versions, which can be copied</a:t>
            </a:r>
          </a:p>
          <a:p>
            <a:r>
              <a:rPr lang="en-US" dirty="0"/>
              <a:t>Changes can be reverted</a:t>
            </a:r>
          </a:p>
        </p:txBody>
      </p:sp>
      <p:sp>
        <p:nvSpPr>
          <p:cNvPr id="3" name="Title 2">
            <a:extLst>
              <a:ext uri="{FF2B5EF4-FFF2-40B4-BE49-F238E27FC236}">
                <a16:creationId xmlns:a16="http://schemas.microsoft.com/office/drawing/2014/main" id="{70AF7A74-5234-4FD9-9DDD-C2713790B94D}"/>
              </a:ext>
            </a:extLst>
          </p:cNvPr>
          <p:cNvSpPr>
            <a:spLocks noGrp="1"/>
          </p:cNvSpPr>
          <p:nvPr>
            <p:ph type="title"/>
          </p:nvPr>
        </p:nvSpPr>
        <p:spPr/>
        <p:txBody>
          <a:bodyPr/>
          <a:lstStyle/>
          <a:p>
            <a:r>
              <a:rPr lang="en-US" dirty="0"/>
              <a:t>Version Control</a:t>
            </a:r>
          </a:p>
        </p:txBody>
      </p:sp>
      <p:pic>
        <p:nvPicPr>
          <p:cNvPr id="4" name="Picture 3">
            <a:extLst>
              <a:ext uri="{FF2B5EF4-FFF2-40B4-BE49-F238E27FC236}">
                <a16:creationId xmlns:a16="http://schemas.microsoft.com/office/drawing/2014/main" id="{7363B16F-F97E-438F-A0CC-5E5A560BE4B8}"/>
              </a:ext>
            </a:extLst>
          </p:cNvPr>
          <p:cNvPicPr>
            <a:picLocks noChangeAspect="1"/>
          </p:cNvPicPr>
          <p:nvPr/>
        </p:nvPicPr>
        <p:blipFill>
          <a:blip r:embed="rId2"/>
          <a:stretch>
            <a:fillRect/>
          </a:stretch>
        </p:blipFill>
        <p:spPr>
          <a:xfrm>
            <a:off x="4758430" y="3273114"/>
            <a:ext cx="6962405" cy="3301422"/>
          </a:xfrm>
          <a:prstGeom prst="rect">
            <a:avLst/>
          </a:prstGeom>
        </p:spPr>
      </p:pic>
    </p:spTree>
    <p:extLst>
      <p:ext uri="{BB962C8B-B14F-4D97-AF65-F5344CB8AC3E}">
        <p14:creationId xmlns:p14="http://schemas.microsoft.com/office/powerpoint/2010/main" val="11005226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271D386-1B5B-4A69-8514-AC3764433067}"/>
              </a:ext>
            </a:extLst>
          </p:cNvPr>
          <p:cNvSpPr>
            <a:spLocks noGrp="1"/>
          </p:cNvSpPr>
          <p:nvPr>
            <p:ph type="body" idx="1"/>
          </p:nvPr>
        </p:nvSpPr>
        <p:spPr/>
        <p:txBody>
          <a:bodyPr/>
          <a:lstStyle/>
          <a:p>
            <a:endParaRPr lang="en-US"/>
          </a:p>
        </p:txBody>
      </p:sp>
      <p:sp>
        <p:nvSpPr>
          <p:cNvPr id="3" name="Title 2">
            <a:extLst>
              <a:ext uri="{FF2B5EF4-FFF2-40B4-BE49-F238E27FC236}">
                <a16:creationId xmlns:a16="http://schemas.microsoft.com/office/drawing/2014/main" id="{5C714EF1-D224-441D-8151-944F799C8AF5}"/>
              </a:ext>
            </a:extLst>
          </p:cNvPr>
          <p:cNvSpPr>
            <a:spLocks noGrp="1"/>
          </p:cNvSpPr>
          <p:nvPr>
            <p:ph type="title"/>
          </p:nvPr>
        </p:nvSpPr>
        <p:spPr/>
        <p:txBody>
          <a:bodyPr/>
          <a:lstStyle/>
          <a:p>
            <a:r>
              <a:rPr lang="en-US" dirty="0" err="1"/>
              <a:t>SAFe</a:t>
            </a:r>
            <a:r>
              <a:rPr lang="en-US" dirty="0"/>
              <a:t> Scrum XP</a:t>
            </a:r>
          </a:p>
        </p:txBody>
      </p:sp>
      <p:pic>
        <p:nvPicPr>
          <p:cNvPr id="4" name="Picture 3">
            <a:extLst>
              <a:ext uri="{FF2B5EF4-FFF2-40B4-BE49-F238E27FC236}">
                <a16:creationId xmlns:a16="http://schemas.microsoft.com/office/drawing/2014/main" id="{CDAC2932-9119-42B1-9634-3DB0381C43E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6796221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6D7A8DC-3051-46BB-8BD7-C22B49F90363}"/>
              </a:ext>
            </a:extLst>
          </p:cNvPr>
          <p:cNvSpPr>
            <a:spLocks noGrp="1"/>
          </p:cNvSpPr>
          <p:nvPr>
            <p:ph idx="1"/>
          </p:nvPr>
        </p:nvSpPr>
        <p:spPr/>
        <p:txBody>
          <a:bodyPr>
            <a:normAutofit fontScale="92500" lnSpcReduction="10000"/>
          </a:bodyPr>
          <a:lstStyle/>
          <a:p>
            <a:r>
              <a:rPr lang="en-US" dirty="0" err="1"/>
              <a:t>eXtreme</a:t>
            </a:r>
            <a:r>
              <a:rPr lang="en-US" dirty="0"/>
              <a:t> Programming</a:t>
            </a:r>
          </a:p>
          <a:p>
            <a:pPr lvl="1"/>
            <a:r>
              <a:rPr lang="en-US" dirty="0"/>
              <a:t>Design is simple and clean</a:t>
            </a:r>
          </a:p>
          <a:p>
            <a:pPr lvl="1"/>
            <a:r>
              <a:rPr lang="en-US" dirty="0"/>
              <a:t>Immediate feedback on day 1 by testing software while coding</a:t>
            </a:r>
          </a:p>
          <a:p>
            <a:pPr lvl="1"/>
            <a:r>
              <a:rPr lang="en-US" dirty="0"/>
              <a:t>Implement changes immediately</a:t>
            </a:r>
          </a:p>
          <a:p>
            <a:pPr lvl="1"/>
            <a:r>
              <a:rPr lang="en-US" dirty="0"/>
              <a:t>Customer is on-site and available</a:t>
            </a:r>
          </a:p>
          <a:p>
            <a:pPr lvl="1"/>
            <a:r>
              <a:rPr lang="en-US" dirty="0"/>
              <a:t>Code must be written to agreed standards.</a:t>
            </a:r>
          </a:p>
          <a:p>
            <a:pPr lvl="1"/>
            <a:r>
              <a:rPr lang="en-US" dirty="0"/>
              <a:t>Test Driven Development - Code the unit test first</a:t>
            </a:r>
          </a:p>
          <a:p>
            <a:pPr lvl="1"/>
            <a:r>
              <a:rPr lang="en-US" dirty="0"/>
              <a:t>All production code is </a:t>
            </a:r>
            <a:r>
              <a:rPr lang="en-US" u="sng" dirty="0"/>
              <a:t>pair programmed</a:t>
            </a:r>
            <a:endParaRPr lang="en-US" dirty="0"/>
          </a:p>
          <a:p>
            <a:pPr lvl="2"/>
            <a:r>
              <a:rPr lang="en-US" dirty="0"/>
              <a:t>Two programmers working at a single computer on the same code simultaneously</a:t>
            </a:r>
          </a:p>
          <a:p>
            <a:pPr lvl="2"/>
            <a:r>
              <a:rPr lang="en-US" dirty="0"/>
              <a:t>Only one pair integrates code at a time</a:t>
            </a:r>
          </a:p>
          <a:p>
            <a:pPr lvl="1"/>
            <a:r>
              <a:rPr lang="en-US" dirty="0"/>
              <a:t>Continuous integration</a:t>
            </a:r>
          </a:p>
        </p:txBody>
      </p:sp>
      <p:sp>
        <p:nvSpPr>
          <p:cNvPr id="3" name="Title 2">
            <a:extLst>
              <a:ext uri="{FF2B5EF4-FFF2-40B4-BE49-F238E27FC236}">
                <a16:creationId xmlns:a16="http://schemas.microsoft.com/office/drawing/2014/main" id="{F992E8CC-1675-4C3E-8D4D-F5B588895F45}"/>
              </a:ext>
            </a:extLst>
          </p:cNvPr>
          <p:cNvSpPr>
            <a:spLocks noGrp="1"/>
          </p:cNvSpPr>
          <p:nvPr>
            <p:ph type="title"/>
          </p:nvPr>
        </p:nvSpPr>
        <p:spPr/>
        <p:txBody>
          <a:bodyPr/>
          <a:lstStyle/>
          <a:p>
            <a:r>
              <a:rPr lang="en-US" dirty="0"/>
              <a:t>XP</a:t>
            </a:r>
          </a:p>
        </p:txBody>
      </p:sp>
      <p:pic>
        <p:nvPicPr>
          <p:cNvPr id="13" name="Picture 12">
            <a:extLst>
              <a:ext uri="{FF2B5EF4-FFF2-40B4-BE49-F238E27FC236}">
                <a16:creationId xmlns:a16="http://schemas.microsoft.com/office/drawing/2014/main" id="{1E308E05-18D5-4F60-BDBE-56A6A223D99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33045123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59FCA91-8CC1-47A8-B44D-2096BC5D69C1}"/>
              </a:ext>
            </a:extLst>
          </p:cNvPr>
          <p:cNvSpPr>
            <a:spLocks noGrp="1"/>
          </p:cNvSpPr>
          <p:nvPr>
            <p:ph idx="1"/>
          </p:nvPr>
        </p:nvSpPr>
        <p:spPr/>
        <p:txBody>
          <a:bodyPr/>
          <a:lstStyle/>
          <a:p>
            <a:r>
              <a:rPr lang="en-US" dirty="0"/>
              <a:t>Technology is increasingly complex and changing constantly</a:t>
            </a:r>
          </a:p>
          <a:p>
            <a:endParaRPr lang="en-US" dirty="0"/>
          </a:p>
          <a:p>
            <a:r>
              <a:rPr lang="en-US" dirty="0"/>
              <a:t>Prior development practices are not keeping pace – Waterfall, RAD, iterative, incremental</a:t>
            </a:r>
          </a:p>
          <a:p>
            <a:r>
              <a:rPr lang="en-US" dirty="0"/>
              <a:t>Agile was developed for </a:t>
            </a:r>
            <a:r>
              <a:rPr lang="en-US" i="1" dirty="0"/>
              <a:t>small teams</a:t>
            </a:r>
          </a:p>
          <a:p>
            <a:r>
              <a:rPr lang="en-US" dirty="0" err="1"/>
              <a:t>SAFe</a:t>
            </a:r>
            <a:r>
              <a:rPr lang="en-US" dirty="0"/>
              <a:t> was designed for Agile teams using Lean practices</a:t>
            </a:r>
          </a:p>
        </p:txBody>
      </p:sp>
      <p:sp>
        <p:nvSpPr>
          <p:cNvPr id="3" name="Title 2">
            <a:extLst>
              <a:ext uri="{FF2B5EF4-FFF2-40B4-BE49-F238E27FC236}">
                <a16:creationId xmlns:a16="http://schemas.microsoft.com/office/drawing/2014/main" id="{EDF8863A-385F-4441-847A-664F55AF0883}"/>
              </a:ext>
            </a:extLst>
          </p:cNvPr>
          <p:cNvSpPr>
            <a:spLocks noGrp="1"/>
          </p:cNvSpPr>
          <p:nvPr>
            <p:ph type="title"/>
          </p:nvPr>
        </p:nvSpPr>
        <p:spPr/>
        <p:txBody>
          <a:bodyPr/>
          <a:lstStyle/>
          <a:p>
            <a:r>
              <a:rPr lang="en-US" dirty="0"/>
              <a:t>Keeping Pace</a:t>
            </a:r>
          </a:p>
        </p:txBody>
      </p:sp>
      <p:pic>
        <p:nvPicPr>
          <p:cNvPr id="4" name="Picture 3">
            <a:extLst>
              <a:ext uri="{FF2B5EF4-FFF2-40B4-BE49-F238E27FC236}">
                <a16:creationId xmlns:a16="http://schemas.microsoft.com/office/drawing/2014/main" id="{7001002F-91A6-4D61-8859-85FB18A5C53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2157531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idx="1"/>
          </p:nvPr>
        </p:nvSpPr>
        <p:spPr/>
        <p:txBody>
          <a:bodyPr/>
          <a:lstStyle/>
          <a:p>
            <a:r>
              <a:rPr lang="en-US" dirty="0"/>
              <a:t>Understand Agile Scrum framework and team roles, responsibility, and project lifecycle</a:t>
            </a:r>
          </a:p>
          <a:p>
            <a:r>
              <a:rPr lang="en-US" dirty="0"/>
              <a:t>Enable participants to apply Agile Scrum principles and concepts to Management Information Systems coursework</a:t>
            </a:r>
          </a:p>
          <a:p>
            <a:endParaRPr lang="en-US" dirty="0"/>
          </a:p>
          <a:p>
            <a:pPr marL="109728" indent="0">
              <a:buNone/>
            </a:pPr>
            <a:endParaRPr lang="en-US" dirty="0"/>
          </a:p>
          <a:p>
            <a:endParaRPr lang="en-US" dirty="0"/>
          </a:p>
        </p:txBody>
      </p:sp>
      <p:sp>
        <p:nvSpPr>
          <p:cNvPr id="2" name="Title 1"/>
          <p:cNvSpPr>
            <a:spLocks noGrp="1"/>
          </p:cNvSpPr>
          <p:nvPr>
            <p:ph type="title"/>
          </p:nvPr>
        </p:nvSpPr>
        <p:spPr/>
        <p:txBody>
          <a:bodyPr/>
          <a:lstStyle/>
          <a:p>
            <a:r>
              <a:rPr lang="en-US" dirty="0"/>
              <a:t>Training Objectives</a:t>
            </a:r>
          </a:p>
        </p:txBody>
      </p:sp>
      <p:pic>
        <p:nvPicPr>
          <p:cNvPr id="5" name="Picture 4">
            <a:extLst>
              <a:ext uri="{FF2B5EF4-FFF2-40B4-BE49-F238E27FC236}">
                <a16:creationId xmlns:a16="http://schemas.microsoft.com/office/drawing/2014/main" id="{32BC448B-065F-4896-A6D9-3C48F5E2BD8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4190436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ttp://www.scaledagileframework.com/wp-content/uploads/2017/05/BP-4.5-potfolio-Not-title@2x.png">
            <a:extLst>
              <a:ext uri="{FF2B5EF4-FFF2-40B4-BE49-F238E27FC236}">
                <a16:creationId xmlns:a16="http://schemas.microsoft.com/office/drawing/2014/main" id="{E12C53A5-11AF-491D-ACE0-37FFF6F36A8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53988"/>
            <a:ext cx="12192000" cy="65484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653818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B5D592B-3994-4525-B11F-DBC6B7046BBC}"/>
              </a:ext>
            </a:extLst>
          </p:cNvPr>
          <p:cNvSpPr>
            <a:spLocks noGrp="1"/>
          </p:cNvSpPr>
          <p:nvPr>
            <p:ph idx="1"/>
          </p:nvPr>
        </p:nvSpPr>
        <p:spPr/>
        <p:txBody>
          <a:bodyPr>
            <a:normAutofit fontScale="85000" lnSpcReduction="10000"/>
          </a:bodyPr>
          <a:lstStyle/>
          <a:p>
            <a:r>
              <a:rPr lang="en-US" dirty="0"/>
              <a:t>5 – 12 Agile teams that plan, commit, and execute together on value stream goals</a:t>
            </a:r>
          </a:p>
          <a:p>
            <a:endParaRPr lang="en-US" dirty="0"/>
          </a:p>
          <a:p>
            <a:r>
              <a:rPr lang="en-US" dirty="0"/>
              <a:t>Value streams are similar to lines of business (Order to Cash, Application Security, Customer Acquisitions)</a:t>
            </a:r>
          </a:p>
          <a:p>
            <a:endParaRPr lang="en-US" dirty="0"/>
          </a:p>
          <a:p>
            <a:r>
              <a:rPr lang="en-US" dirty="0"/>
              <a:t>Deliver PI (Program Increment) every 8-12 weeks</a:t>
            </a:r>
          </a:p>
          <a:p>
            <a:endParaRPr lang="en-US" dirty="0"/>
          </a:p>
          <a:p>
            <a:r>
              <a:rPr lang="en-US" dirty="0"/>
              <a:t>Program Increment (PI) Planning Program Increment (PI) planning - a cadence-based, face-to-face event that serves as the heartbeat of the Agile Release Train (ART), aligning all the teams on the ART to a common mission and vision.</a:t>
            </a:r>
            <a:br>
              <a:rPr lang="en-US" dirty="0"/>
            </a:br>
            <a:br>
              <a:rPr lang="en-US" dirty="0"/>
            </a:br>
            <a:endParaRPr lang="en-US" dirty="0"/>
          </a:p>
        </p:txBody>
      </p:sp>
      <p:sp>
        <p:nvSpPr>
          <p:cNvPr id="3" name="Title 2">
            <a:extLst>
              <a:ext uri="{FF2B5EF4-FFF2-40B4-BE49-F238E27FC236}">
                <a16:creationId xmlns:a16="http://schemas.microsoft.com/office/drawing/2014/main" id="{CD935A42-BB3A-4050-9119-D7026ED141D2}"/>
              </a:ext>
            </a:extLst>
          </p:cNvPr>
          <p:cNvSpPr>
            <a:spLocks noGrp="1"/>
          </p:cNvSpPr>
          <p:nvPr>
            <p:ph type="title"/>
          </p:nvPr>
        </p:nvSpPr>
        <p:spPr/>
        <p:txBody>
          <a:bodyPr/>
          <a:lstStyle/>
          <a:p>
            <a:r>
              <a:rPr lang="en-US" dirty="0"/>
              <a:t>Agile Release Trains </a:t>
            </a:r>
          </a:p>
        </p:txBody>
      </p:sp>
    </p:spTree>
    <p:extLst>
      <p:ext uri="{BB962C8B-B14F-4D97-AF65-F5344CB8AC3E}">
        <p14:creationId xmlns:p14="http://schemas.microsoft.com/office/powerpoint/2010/main" val="1412590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6319BA3-D9F3-43AB-968F-4134BFF61FEF}"/>
              </a:ext>
            </a:extLst>
          </p:cNvPr>
          <p:cNvSpPr>
            <a:spLocks noGrp="1"/>
          </p:cNvSpPr>
          <p:nvPr>
            <p:ph idx="1"/>
          </p:nvPr>
        </p:nvSpPr>
        <p:spPr/>
        <p:txBody>
          <a:bodyPr>
            <a:normAutofit fontScale="70000" lnSpcReduction="20000"/>
          </a:bodyPr>
          <a:lstStyle/>
          <a:p>
            <a:pPr>
              <a:spcAft>
                <a:spcPts val="600"/>
              </a:spcAft>
            </a:pPr>
            <a:r>
              <a:rPr lang="en-US" dirty="0"/>
              <a:t>PI Planning (aka release planning) sessions are fixed time cadence, usually quarterly</a:t>
            </a:r>
          </a:p>
          <a:p>
            <a:pPr>
              <a:spcAft>
                <a:spcPts val="600"/>
              </a:spcAft>
            </a:pPr>
            <a:r>
              <a:rPr lang="en-US" dirty="0"/>
              <a:t>2 days, in person</a:t>
            </a:r>
          </a:p>
          <a:p>
            <a:pPr>
              <a:spcAft>
                <a:spcPts val="600"/>
              </a:spcAft>
            </a:pPr>
            <a:r>
              <a:rPr lang="en-US" dirty="0"/>
              <a:t>Product manager communications vision and roadmap</a:t>
            </a:r>
          </a:p>
          <a:p>
            <a:pPr>
              <a:spcAft>
                <a:spcPts val="600"/>
              </a:spcAft>
            </a:pPr>
            <a:r>
              <a:rPr lang="en-US" dirty="0"/>
              <a:t>Agile development teams own story planning and estimates</a:t>
            </a:r>
          </a:p>
          <a:p>
            <a:pPr>
              <a:spcAft>
                <a:spcPts val="600"/>
              </a:spcAft>
            </a:pPr>
            <a:r>
              <a:rPr lang="en-US" dirty="0"/>
              <a:t>Teams work together to determine inter-dependencies </a:t>
            </a:r>
          </a:p>
          <a:p>
            <a:pPr>
              <a:spcAft>
                <a:spcPts val="600"/>
              </a:spcAft>
            </a:pPr>
            <a:r>
              <a:rPr lang="en-US" dirty="0"/>
              <a:t>Inter-dependencies may impact team’s capacity</a:t>
            </a:r>
          </a:p>
          <a:p>
            <a:pPr lvl="1">
              <a:spcAft>
                <a:spcPts val="600"/>
              </a:spcAft>
            </a:pPr>
            <a:r>
              <a:rPr lang="en-US" dirty="0"/>
              <a:t>Team 1 needs Team 2 to perform some network changes</a:t>
            </a:r>
          </a:p>
          <a:p>
            <a:pPr lvl="1">
              <a:spcAft>
                <a:spcPts val="600"/>
              </a:spcAft>
            </a:pPr>
            <a:r>
              <a:rPr lang="en-US" dirty="0"/>
              <a:t>Team 1 cannot finish the product without Team 2’s completion</a:t>
            </a:r>
          </a:p>
          <a:p>
            <a:pPr lvl="1">
              <a:spcAft>
                <a:spcPts val="600"/>
              </a:spcAft>
            </a:pPr>
            <a:r>
              <a:rPr lang="en-US" dirty="0"/>
              <a:t>Team 2 has network change requests from 3 other teams and is over capacity for the current sprint</a:t>
            </a:r>
          </a:p>
          <a:p>
            <a:pPr lvl="1">
              <a:spcAft>
                <a:spcPts val="600"/>
              </a:spcAft>
            </a:pPr>
            <a:r>
              <a:rPr lang="en-US" dirty="0"/>
              <a:t>How does this situation affect Team 1?</a:t>
            </a:r>
          </a:p>
          <a:p>
            <a:pPr>
              <a:spcAft>
                <a:spcPts val="600"/>
              </a:spcAft>
            </a:pPr>
            <a:r>
              <a:rPr lang="en-US" dirty="0"/>
              <a:t>PI Planning sessions help teams identify the features they need to complete, translate them into stories, and communicate with other teams for dependencies</a:t>
            </a:r>
          </a:p>
        </p:txBody>
      </p:sp>
      <p:sp>
        <p:nvSpPr>
          <p:cNvPr id="3" name="Title 2">
            <a:extLst>
              <a:ext uri="{FF2B5EF4-FFF2-40B4-BE49-F238E27FC236}">
                <a16:creationId xmlns:a16="http://schemas.microsoft.com/office/drawing/2014/main" id="{63D22D02-9F16-4FD0-953A-8D29EA30F196}"/>
              </a:ext>
            </a:extLst>
          </p:cNvPr>
          <p:cNvSpPr>
            <a:spLocks noGrp="1"/>
          </p:cNvSpPr>
          <p:nvPr>
            <p:ph type="title"/>
          </p:nvPr>
        </p:nvSpPr>
        <p:spPr/>
        <p:txBody>
          <a:bodyPr/>
          <a:lstStyle/>
          <a:p>
            <a:r>
              <a:rPr lang="en-US" dirty="0"/>
              <a:t>PI Planning</a:t>
            </a:r>
          </a:p>
        </p:txBody>
      </p:sp>
    </p:spTree>
    <p:extLst>
      <p:ext uri="{BB962C8B-B14F-4D97-AF65-F5344CB8AC3E}">
        <p14:creationId xmlns:p14="http://schemas.microsoft.com/office/powerpoint/2010/main" val="3414155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8AE91AF-BFF0-4231-B53F-547FFC4D9231}"/>
              </a:ext>
            </a:extLst>
          </p:cNvPr>
          <p:cNvSpPr>
            <a:spLocks noGrp="1"/>
          </p:cNvSpPr>
          <p:nvPr>
            <p:ph idx="1"/>
          </p:nvPr>
        </p:nvSpPr>
        <p:spPr/>
        <p:txBody>
          <a:bodyPr/>
          <a:lstStyle/>
          <a:p>
            <a:r>
              <a:rPr lang="en-US" dirty="0"/>
              <a:t>Uber-Scrum Master</a:t>
            </a:r>
          </a:p>
          <a:p>
            <a:r>
              <a:rPr lang="en-US" dirty="0"/>
              <a:t>Person responsible for organizing the PI Planning sessions</a:t>
            </a:r>
          </a:p>
          <a:p>
            <a:r>
              <a:rPr lang="en-US" dirty="0"/>
              <a:t>Facilitates Scrum of Scrums</a:t>
            </a:r>
          </a:p>
          <a:p>
            <a:pPr lvl="1"/>
            <a:r>
              <a:rPr lang="en-US" dirty="0"/>
              <a:t>A higher level scrum where all scrum masters in the value stream come together to discuss any impediments they need help with (prioritization from senior leadership)</a:t>
            </a:r>
          </a:p>
          <a:p>
            <a:r>
              <a:rPr lang="en-US" dirty="0"/>
              <a:t>Escalates impediments and helps manage risk</a:t>
            </a:r>
          </a:p>
          <a:p>
            <a:r>
              <a:rPr lang="en-US" dirty="0"/>
              <a:t>Drives program-level continuous improvement</a:t>
            </a:r>
          </a:p>
        </p:txBody>
      </p:sp>
      <p:sp>
        <p:nvSpPr>
          <p:cNvPr id="3" name="Title 2">
            <a:extLst>
              <a:ext uri="{FF2B5EF4-FFF2-40B4-BE49-F238E27FC236}">
                <a16:creationId xmlns:a16="http://schemas.microsoft.com/office/drawing/2014/main" id="{594BB3D3-494C-4AA0-A7B1-D734DB25BC7C}"/>
              </a:ext>
            </a:extLst>
          </p:cNvPr>
          <p:cNvSpPr>
            <a:spLocks noGrp="1"/>
          </p:cNvSpPr>
          <p:nvPr>
            <p:ph type="title"/>
          </p:nvPr>
        </p:nvSpPr>
        <p:spPr/>
        <p:txBody>
          <a:bodyPr/>
          <a:lstStyle/>
          <a:p>
            <a:r>
              <a:rPr lang="en-US" dirty="0"/>
              <a:t>Release Train Engineer (RTE)</a:t>
            </a:r>
          </a:p>
        </p:txBody>
      </p:sp>
      <p:sp>
        <p:nvSpPr>
          <p:cNvPr id="4" name="TextBox 3">
            <a:extLst>
              <a:ext uri="{FF2B5EF4-FFF2-40B4-BE49-F238E27FC236}">
                <a16:creationId xmlns:a16="http://schemas.microsoft.com/office/drawing/2014/main" id="{7F9EB90A-7C80-405B-8AC2-A55DF2CE40BB}"/>
              </a:ext>
            </a:extLst>
          </p:cNvPr>
          <p:cNvSpPr txBox="1"/>
          <p:nvPr/>
        </p:nvSpPr>
        <p:spPr>
          <a:xfrm>
            <a:off x="417250" y="887767"/>
            <a:ext cx="1771703" cy="369332"/>
          </a:xfrm>
          <a:prstGeom prst="rect">
            <a:avLst/>
          </a:prstGeom>
          <a:noFill/>
        </p:spPr>
        <p:txBody>
          <a:bodyPr wrap="none" rtlCol="0">
            <a:spAutoFit/>
          </a:bodyPr>
          <a:lstStyle/>
          <a:p>
            <a:r>
              <a:rPr lang="en-US" dirty="0"/>
              <a:t>Supporting Roles</a:t>
            </a:r>
          </a:p>
        </p:txBody>
      </p:sp>
    </p:spTree>
    <p:extLst>
      <p:ext uri="{BB962C8B-B14F-4D97-AF65-F5344CB8AC3E}">
        <p14:creationId xmlns:p14="http://schemas.microsoft.com/office/powerpoint/2010/main" val="706183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C27DB6E-8809-450C-92EB-61FA8F389AD8}"/>
              </a:ext>
            </a:extLst>
          </p:cNvPr>
          <p:cNvSpPr>
            <a:spLocks noGrp="1"/>
          </p:cNvSpPr>
          <p:nvPr>
            <p:ph idx="1"/>
          </p:nvPr>
        </p:nvSpPr>
        <p:spPr/>
        <p:txBody>
          <a:bodyPr/>
          <a:lstStyle/>
          <a:p>
            <a:r>
              <a:rPr lang="en-US" dirty="0"/>
              <a:t>Per value stream</a:t>
            </a:r>
          </a:p>
          <a:p>
            <a:r>
              <a:rPr lang="en-US" dirty="0"/>
              <a:t>Includes product managers who own the vision for the value stream and define and prioritize the program backlog</a:t>
            </a:r>
          </a:p>
          <a:p>
            <a:endParaRPr lang="en-US" dirty="0"/>
          </a:p>
          <a:p>
            <a:endParaRPr lang="en-US" dirty="0"/>
          </a:p>
        </p:txBody>
      </p:sp>
      <p:sp>
        <p:nvSpPr>
          <p:cNvPr id="3" name="Title 2">
            <a:extLst>
              <a:ext uri="{FF2B5EF4-FFF2-40B4-BE49-F238E27FC236}">
                <a16:creationId xmlns:a16="http://schemas.microsoft.com/office/drawing/2014/main" id="{348B6843-4B87-4762-AD6E-0EA1329CDAAA}"/>
              </a:ext>
            </a:extLst>
          </p:cNvPr>
          <p:cNvSpPr>
            <a:spLocks noGrp="1"/>
          </p:cNvSpPr>
          <p:nvPr>
            <p:ph type="title"/>
          </p:nvPr>
        </p:nvSpPr>
        <p:spPr/>
        <p:txBody>
          <a:bodyPr/>
          <a:lstStyle/>
          <a:p>
            <a:r>
              <a:rPr lang="en-US" dirty="0"/>
              <a:t>Program Team</a:t>
            </a:r>
          </a:p>
        </p:txBody>
      </p:sp>
      <p:sp>
        <p:nvSpPr>
          <p:cNvPr id="4" name="TextBox 3">
            <a:extLst>
              <a:ext uri="{FF2B5EF4-FFF2-40B4-BE49-F238E27FC236}">
                <a16:creationId xmlns:a16="http://schemas.microsoft.com/office/drawing/2014/main" id="{87F75D62-A456-4FD1-8EF0-3EC7CC1689B1}"/>
              </a:ext>
            </a:extLst>
          </p:cNvPr>
          <p:cNvSpPr txBox="1"/>
          <p:nvPr/>
        </p:nvSpPr>
        <p:spPr>
          <a:xfrm>
            <a:off x="417250" y="887767"/>
            <a:ext cx="1771703" cy="369332"/>
          </a:xfrm>
          <a:prstGeom prst="rect">
            <a:avLst/>
          </a:prstGeom>
          <a:noFill/>
        </p:spPr>
        <p:txBody>
          <a:bodyPr wrap="none" rtlCol="0">
            <a:spAutoFit/>
          </a:bodyPr>
          <a:lstStyle/>
          <a:p>
            <a:r>
              <a:rPr lang="en-US" dirty="0"/>
              <a:t>Supporting Roles</a:t>
            </a:r>
          </a:p>
        </p:txBody>
      </p:sp>
    </p:spTree>
    <p:extLst>
      <p:ext uri="{BB962C8B-B14F-4D97-AF65-F5344CB8AC3E}">
        <p14:creationId xmlns:p14="http://schemas.microsoft.com/office/powerpoint/2010/main" val="2284205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70263C8-2971-4083-A524-97F7E7607747}"/>
              </a:ext>
            </a:extLst>
          </p:cNvPr>
          <p:cNvSpPr>
            <a:spLocks noGrp="1"/>
          </p:cNvSpPr>
          <p:nvPr>
            <p:ph idx="1"/>
          </p:nvPr>
        </p:nvSpPr>
        <p:spPr/>
        <p:txBody>
          <a:bodyPr/>
          <a:lstStyle/>
          <a:p>
            <a:r>
              <a:rPr lang="en-US" dirty="0"/>
              <a:t>Build and support infrastructure</a:t>
            </a:r>
          </a:p>
          <a:p>
            <a:r>
              <a:rPr lang="en-US" dirty="0"/>
              <a:t>Assist with test automation strategies</a:t>
            </a:r>
          </a:p>
          <a:p>
            <a:r>
              <a:rPr lang="en-US" dirty="0"/>
              <a:t>Support integration activities </a:t>
            </a:r>
          </a:p>
          <a:p>
            <a:pPr lvl="1"/>
            <a:r>
              <a:rPr lang="en-US" dirty="0"/>
              <a:t>Integration testing</a:t>
            </a:r>
          </a:p>
          <a:p>
            <a:pPr lvl="1"/>
            <a:r>
              <a:rPr lang="en-US" dirty="0"/>
              <a:t>Performance testing</a:t>
            </a:r>
          </a:p>
          <a:p>
            <a:r>
              <a:rPr lang="en-US" dirty="0"/>
              <a:t>Support sprint demos</a:t>
            </a:r>
          </a:p>
          <a:p>
            <a:endParaRPr lang="en-US" dirty="0"/>
          </a:p>
        </p:txBody>
      </p:sp>
      <p:sp>
        <p:nvSpPr>
          <p:cNvPr id="3" name="Title 2">
            <a:extLst>
              <a:ext uri="{FF2B5EF4-FFF2-40B4-BE49-F238E27FC236}">
                <a16:creationId xmlns:a16="http://schemas.microsoft.com/office/drawing/2014/main" id="{7D6BB26F-E0B8-4F98-8F74-EDDC6641AF6D}"/>
              </a:ext>
            </a:extLst>
          </p:cNvPr>
          <p:cNvSpPr>
            <a:spLocks noGrp="1"/>
          </p:cNvSpPr>
          <p:nvPr>
            <p:ph type="title"/>
          </p:nvPr>
        </p:nvSpPr>
        <p:spPr/>
        <p:txBody>
          <a:bodyPr/>
          <a:lstStyle/>
          <a:p>
            <a:r>
              <a:rPr lang="en-US" dirty="0"/>
              <a:t>System Team</a:t>
            </a:r>
          </a:p>
        </p:txBody>
      </p:sp>
      <p:sp>
        <p:nvSpPr>
          <p:cNvPr id="4" name="TextBox 3">
            <a:extLst>
              <a:ext uri="{FF2B5EF4-FFF2-40B4-BE49-F238E27FC236}">
                <a16:creationId xmlns:a16="http://schemas.microsoft.com/office/drawing/2014/main" id="{75352675-B67D-4AB9-BB30-F3F841BCD4A3}"/>
              </a:ext>
            </a:extLst>
          </p:cNvPr>
          <p:cNvSpPr txBox="1"/>
          <p:nvPr/>
        </p:nvSpPr>
        <p:spPr>
          <a:xfrm>
            <a:off x="417250" y="887767"/>
            <a:ext cx="1771703" cy="369332"/>
          </a:xfrm>
          <a:prstGeom prst="rect">
            <a:avLst/>
          </a:prstGeom>
          <a:noFill/>
        </p:spPr>
        <p:txBody>
          <a:bodyPr wrap="none" rtlCol="0">
            <a:spAutoFit/>
          </a:bodyPr>
          <a:lstStyle/>
          <a:p>
            <a:r>
              <a:rPr lang="en-US" dirty="0"/>
              <a:t>Supporting Roles</a:t>
            </a:r>
          </a:p>
        </p:txBody>
      </p:sp>
    </p:spTree>
    <p:extLst>
      <p:ext uri="{BB962C8B-B14F-4D97-AF65-F5344CB8AC3E}">
        <p14:creationId xmlns:p14="http://schemas.microsoft.com/office/powerpoint/2010/main" val="7701462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9441B39-3D45-40F7-A03E-741EC7A50013}"/>
              </a:ext>
            </a:extLst>
          </p:cNvPr>
          <p:cNvSpPr>
            <a:spLocks noGrp="1"/>
          </p:cNvSpPr>
          <p:nvPr>
            <p:ph type="title"/>
          </p:nvPr>
        </p:nvSpPr>
        <p:spPr/>
        <p:txBody>
          <a:bodyPr/>
          <a:lstStyle/>
          <a:p>
            <a:r>
              <a:rPr lang="en-US" dirty="0"/>
              <a:t>DevOps</a:t>
            </a:r>
          </a:p>
        </p:txBody>
      </p:sp>
      <p:sp>
        <p:nvSpPr>
          <p:cNvPr id="4" name="TextBox 3">
            <a:extLst>
              <a:ext uri="{FF2B5EF4-FFF2-40B4-BE49-F238E27FC236}">
                <a16:creationId xmlns:a16="http://schemas.microsoft.com/office/drawing/2014/main" id="{261704FB-D7DB-4631-AAEE-D421C377D47C}"/>
              </a:ext>
            </a:extLst>
          </p:cNvPr>
          <p:cNvSpPr txBox="1"/>
          <p:nvPr/>
        </p:nvSpPr>
        <p:spPr>
          <a:xfrm>
            <a:off x="701336" y="2689934"/>
            <a:ext cx="4102405" cy="2585323"/>
          </a:xfrm>
          <a:prstGeom prst="rect">
            <a:avLst/>
          </a:prstGeom>
          <a:noFill/>
        </p:spPr>
        <p:txBody>
          <a:bodyPr wrap="none" rtlCol="0">
            <a:spAutoFit/>
          </a:bodyPr>
          <a:lstStyle/>
          <a:p>
            <a:r>
              <a:rPr lang="en-US" dirty="0"/>
              <a:t>Build pre-prod environments for staging</a:t>
            </a:r>
          </a:p>
          <a:p>
            <a:endParaRPr lang="en-US" dirty="0"/>
          </a:p>
          <a:p>
            <a:r>
              <a:rPr lang="en-US" dirty="0"/>
              <a:t>Ensure environments have matching code</a:t>
            </a:r>
          </a:p>
          <a:p>
            <a:endParaRPr lang="en-US" dirty="0"/>
          </a:p>
          <a:p>
            <a:r>
              <a:rPr lang="en-US" dirty="0"/>
              <a:t>Automated deployment</a:t>
            </a:r>
          </a:p>
          <a:p>
            <a:endParaRPr lang="en-US" dirty="0"/>
          </a:p>
          <a:p>
            <a:r>
              <a:rPr lang="en-US" dirty="0"/>
              <a:t>Version control</a:t>
            </a:r>
          </a:p>
          <a:p>
            <a:endParaRPr lang="en-US" dirty="0"/>
          </a:p>
          <a:p>
            <a:endParaRPr lang="en-US" dirty="0"/>
          </a:p>
        </p:txBody>
      </p:sp>
      <p:pic>
        <p:nvPicPr>
          <p:cNvPr id="3076" name="Picture 4" descr="Related image">
            <a:extLst>
              <a:ext uri="{FF2B5EF4-FFF2-40B4-BE49-F238E27FC236}">
                <a16:creationId xmlns:a16="http://schemas.microsoft.com/office/drawing/2014/main" id="{B00932E7-7BE3-48F8-ABA3-42E14474502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95477" y="747942"/>
            <a:ext cx="6290600" cy="59857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227506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E7392E5-7733-41DA-997B-A11B6BF96727}"/>
              </a:ext>
            </a:extLst>
          </p:cNvPr>
          <p:cNvSpPr>
            <a:spLocks noGrp="1"/>
          </p:cNvSpPr>
          <p:nvPr>
            <p:ph idx="1"/>
          </p:nvPr>
        </p:nvSpPr>
        <p:spPr/>
        <p:txBody>
          <a:bodyPr/>
          <a:lstStyle/>
          <a:p>
            <a:r>
              <a:rPr lang="en-US" dirty="0"/>
              <a:t>Part of DevOps strategy</a:t>
            </a:r>
          </a:p>
          <a:p>
            <a:r>
              <a:rPr lang="en-US" dirty="0"/>
              <a:t>“Continuous Delivery (CD) is a software strategy that enables organizations to deliver new features to users as </a:t>
            </a:r>
            <a:r>
              <a:rPr lang="en-US" b="1" u="sng" dirty="0"/>
              <a:t>fast and efficiently</a:t>
            </a:r>
            <a:r>
              <a:rPr lang="en-US" dirty="0"/>
              <a:t> as possible. The core idea of CD is to create a repeatable, reliable and incrementally improving process for taking software from concept to customer.” (devops.com)</a:t>
            </a:r>
          </a:p>
          <a:p>
            <a:r>
              <a:rPr lang="en-US" i="1" dirty="0"/>
              <a:t>Build Automation and Continuous Integration</a:t>
            </a:r>
            <a:endParaRPr lang="en-US" dirty="0"/>
          </a:p>
          <a:p>
            <a:r>
              <a:rPr lang="en-US" i="1" dirty="0"/>
              <a:t>Test Automation</a:t>
            </a:r>
            <a:endParaRPr lang="en-US" dirty="0"/>
          </a:p>
          <a:p>
            <a:r>
              <a:rPr lang="en-US" i="1" dirty="0"/>
              <a:t>Deployment Automation</a:t>
            </a:r>
            <a:endParaRPr lang="en-US" dirty="0"/>
          </a:p>
        </p:txBody>
      </p:sp>
      <p:sp>
        <p:nvSpPr>
          <p:cNvPr id="3" name="Title 2">
            <a:extLst>
              <a:ext uri="{FF2B5EF4-FFF2-40B4-BE49-F238E27FC236}">
                <a16:creationId xmlns:a16="http://schemas.microsoft.com/office/drawing/2014/main" id="{205DF7B6-44E0-46E1-97EE-1B2FC545238A}"/>
              </a:ext>
            </a:extLst>
          </p:cNvPr>
          <p:cNvSpPr>
            <a:spLocks noGrp="1"/>
          </p:cNvSpPr>
          <p:nvPr>
            <p:ph type="title"/>
          </p:nvPr>
        </p:nvSpPr>
        <p:spPr/>
        <p:txBody>
          <a:bodyPr>
            <a:normAutofit fontScale="90000"/>
          </a:bodyPr>
          <a:lstStyle/>
          <a:p>
            <a:r>
              <a:rPr lang="en-US" dirty="0"/>
              <a:t>Continuous Integration / Continuous Deployment (CI/CD)</a:t>
            </a:r>
          </a:p>
        </p:txBody>
      </p:sp>
      <p:pic>
        <p:nvPicPr>
          <p:cNvPr id="4" name="Picture 3">
            <a:extLst>
              <a:ext uri="{FF2B5EF4-FFF2-40B4-BE49-F238E27FC236}">
                <a16:creationId xmlns:a16="http://schemas.microsoft.com/office/drawing/2014/main" id="{BC2512EA-CD13-4465-991E-C1D30421911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1555223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EE0EB9D-6DA5-4697-8DA1-1CFF05A9A67E}"/>
              </a:ext>
            </a:extLst>
          </p:cNvPr>
          <p:cNvSpPr>
            <a:spLocks noGrp="1"/>
          </p:cNvSpPr>
          <p:nvPr>
            <p:ph idx="1"/>
          </p:nvPr>
        </p:nvSpPr>
        <p:spPr/>
        <p:txBody>
          <a:bodyPr>
            <a:normAutofit lnSpcReduction="10000"/>
          </a:bodyPr>
          <a:lstStyle/>
          <a:p>
            <a:r>
              <a:rPr lang="en-US" dirty="0"/>
              <a:t>Automated implementation of the process to build, deploy, test, and release</a:t>
            </a:r>
          </a:p>
          <a:p>
            <a:endParaRPr lang="en-US" dirty="0"/>
          </a:p>
          <a:p>
            <a:r>
              <a:rPr lang="en-US" dirty="0"/>
              <a:t>Every configuration, source code, network, data, or other technological change triggers the creation of a new instance of the pipeline</a:t>
            </a:r>
          </a:p>
          <a:p>
            <a:endParaRPr lang="en-US" dirty="0"/>
          </a:p>
          <a:p>
            <a:r>
              <a:rPr lang="en-US" dirty="0"/>
              <a:t>Before CI/CD – manual testing, different configuration depending on the environment, filesystems with different layouts, releases that may take hours</a:t>
            </a:r>
          </a:p>
          <a:p>
            <a:r>
              <a:rPr lang="en-US" dirty="0"/>
              <a:t>After CI/CD – automated testing, limited errors, congruent</a:t>
            </a:r>
          </a:p>
        </p:txBody>
      </p:sp>
      <p:sp>
        <p:nvSpPr>
          <p:cNvPr id="3" name="Title 2">
            <a:extLst>
              <a:ext uri="{FF2B5EF4-FFF2-40B4-BE49-F238E27FC236}">
                <a16:creationId xmlns:a16="http://schemas.microsoft.com/office/drawing/2014/main" id="{B2CB2FC7-2148-4350-88AE-1E466C820947}"/>
              </a:ext>
            </a:extLst>
          </p:cNvPr>
          <p:cNvSpPr>
            <a:spLocks noGrp="1"/>
          </p:cNvSpPr>
          <p:nvPr>
            <p:ph type="title"/>
          </p:nvPr>
        </p:nvSpPr>
        <p:spPr/>
        <p:txBody>
          <a:bodyPr/>
          <a:lstStyle/>
          <a:p>
            <a:r>
              <a:rPr lang="en-US" dirty="0"/>
              <a:t>Deployment Pipeline</a:t>
            </a:r>
          </a:p>
        </p:txBody>
      </p:sp>
      <p:pic>
        <p:nvPicPr>
          <p:cNvPr id="4" name="Picture 3">
            <a:extLst>
              <a:ext uri="{FF2B5EF4-FFF2-40B4-BE49-F238E27FC236}">
                <a16:creationId xmlns:a16="http://schemas.microsoft.com/office/drawing/2014/main" id="{EBBA6679-ECBC-4094-80A2-1F73A216FAE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3390588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F2F0C97-0D09-42E4-AC3A-755928C079F5}"/>
              </a:ext>
            </a:extLst>
          </p:cNvPr>
          <p:cNvSpPr>
            <a:spLocks noGrp="1"/>
          </p:cNvSpPr>
          <p:nvPr>
            <p:ph idx="1"/>
          </p:nvPr>
        </p:nvSpPr>
        <p:spPr/>
        <p:txBody>
          <a:bodyPr/>
          <a:lstStyle/>
          <a:p>
            <a:r>
              <a:rPr lang="en-US" dirty="0"/>
              <a:t>GitHub</a:t>
            </a:r>
          </a:p>
          <a:p>
            <a:r>
              <a:rPr lang="en-US" dirty="0"/>
              <a:t>Docker </a:t>
            </a:r>
          </a:p>
          <a:p>
            <a:r>
              <a:rPr lang="en-US" dirty="0"/>
              <a:t>Jenkins</a:t>
            </a:r>
          </a:p>
          <a:p>
            <a:r>
              <a:rPr lang="en-US" dirty="0"/>
              <a:t>Chef</a:t>
            </a:r>
          </a:p>
          <a:p>
            <a:r>
              <a:rPr lang="en-US" dirty="0"/>
              <a:t>Ansible</a:t>
            </a:r>
          </a:p>
          <a:p>
            <a:endParaRPr lang="en-US" dirty="0"/>
          </a:p>
        </p:txBody>
      </p:sp>
      <p:sp>
        <p:nvSpPr>
          <p:cNvPr id="3" name="Title 2">
            <a:extLst>
              <a:ext uri="{FF2B5EF4-FFF2-40B4-BE49-F238E27FC236}">
                <a16:creationId xmlns:a16="http://schemas.microsoft.com/office/drawing/2014/main" id="{F0C47BDB-08DE-49EE-8A44-73C617E4C171}"/>
              </a:ext>
            </a:extLst>
          </p:cNvPr>
          <p:cNvSpPr>
            <a:spLocks noGrp="1"/>
          </p:cNvSpPr>
          <p:nvPr>
            <p:ph type="title"/>
          </p:nvPr>
        </p:nvSpPr>
        <p:spPr/>
        <p:txBody>
          <a:bodyPr/>
          <a:lstStyle/>
          <a:p>
            <a:r>
              <a:rPr lang="en-US" dirty="0"/>
              <a:t>DevOps Tools</a:t>
            </a:r>
          </a:p>
        </p:txBody>
      </p:sp>
    </p:spTree>
    <p:extLst>
      <p:ext uri="{BB962C8B-B14F-4D97-AF65-F5344CB8AC3E}">
        <p14:creationId xmlns:p14="http://schemas.microsoft.com/office/powerpoint/2010/main" val="22936922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17D8880-76F8-4BE5-883C-BE0DB142FC70}"/>
              </a:ext>
            </a:extLst>
          </p:cNvPr>
          <p:cNvSpPr>
            <a:spLocks noGrp="1"/>
          </p:cNvSpPr>
          <p:nvPr>
            <p:ph idx="1"/>
          </p:nvPr>
        </p:nvSpPr>
        <p:spPr/>
        <p:txBody>
          <a:bodyPr/>
          <a:lstStyle/>
          <a:p>
            <a:r>
              <a:rPr lang="en-US" dirty="0"/>
              <a:t>Scrum is for targeted and iterative development, accomplished through self-organizing teams</a:t>
            </a:r>
          </a:p>
          <a:p>
            <a:r>
              <a:rPr lang="en-US" dirty="0"/>
              <a:t>Scrum is not appropriate for all projects; waterfall may better suit current needs</a:t>
            </a:r>
          </a:p>
          <a:p>
            <a:r>
              <a:rPr lang="en-US" dirty="0"/>
              <a:t>Self managed teams are extremely productive, work closely together with the customer to create the most beneficial business solutions</a:t>
            </a:r>
          </a:p>
        </p:txBody>
      </p:sp>
      <p:sp>
        <p:nvSpPr>
          <p:cNvPr id="3" name="Title 2">
            <a:extLst>
              <a:ext uri="{FF2B5EF4-FFF2-40B4-BE49-F238E27FC236}">
                <a16:creationId xmlns:a16="http://schemas.microsoft.com/office/drawing/2014/main" id="{E3820E76-9FBE-44EB-AB74-6DDA06267273}"/>
              </a:ext>
            </a:extLst>
          </p:cNvPr>
          <p:cNvSpPr>
            <a:spLocks noGrp="1"/>
          </p:cNvSpPr>
          <p:nvPr>
            <p:ph type="title"/>
          </p:nvPr>
        </p:nvSpPr>
        <p:spPr/>
        <p:txBody>
          <a:bodyPr/>
          <a:lstStyle/>
          <a:p>
            <a:r>
              <a:rPr lang="en-US" dirty="0"/>
              <a:t>What you should understand after the workshop</a:t>
            </a:r>
          </a:p>
        </p:txBody>
      </p:sp>
      <p:pic>
        <p:nvPicPr>
          <p:cNvPr id="5" name="Picture 4">
            <a:extLst>
              <a:ext uri="{FF2B5EF4-FFF2-40B4-BE49-F238E27FC236}">
                <a16:creationId xmlns:a16="http://schemas.microsoft.com/office/drawing/2014/main" id="{7E1EC956-35C6-4ED8-BAAB-1C6E6D72E6A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862404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EA3C203-2F8D-420B-A643-531B9A334C0F}"/>
              </a:ext>
            </a:extLst>
          </p:cNvPr>
          <p:cNvSpPr>
            <a:spLocks noGrp="1"/>
          </p:cNvSpPr>
          <p:nvPr>
            <p:ph idx="1"/>
          </p:nvPr>
        </p:nvSpPr>
        <p:spPr/>
        <p:txBody>
          <a:bodyPr/>
          <a:lstStyle/>
          <a:p>
            <a:r>
              <a:rPr lang="en-US" dirty="0"/>
              <a:t>Originates in </a:t>
            </a:r>
            <a:r>
              <a:rPr lang="en-US" dirty="0" err="1"/>
              <a:t>eXtreme</a:t>
            </a:r>
            <a:r>
              <a:rPr lang="en-US" dirty="0"/>
              <a:t> Programming in the practice of Test-Driven Development (TDD)</a:t>
            </a:r>
          </a:p>
          <a:p>
            <a:r>
              <a:rPr lang="en-US" dirty="0"/>
              <a:t>Instead of passing requirements to the developer without time for feedback, the developer and stakeholder collaborate to write automated tests that express the desired outcome</a:t>
            </a:r>
          </a:p>
          <a:p>
            <a:r>
              <a:rPr lang="en-US" dirty="0"/>
              <a:t>Not unit tests (build the thing right)</a:t>
            </a:r>
          </a:p>
          <a:p>
            <a:r>
              <a:rPr lang="en-US" dirty="0"/>
              <a:t>Acceptance tests (build the right thing)</a:t>
            </a:r>
          </a:p>
          <a:p>
            <a:pPr marL="109728" indent="0">
              <a:buNone/>
            </a:pPr>
            <a:endParaRPr lang="en-US" dirty="0"/>
          </a:p>
        </p:txBody>
      </p:sp>
      <p:sp>
        <p:nvSpPr>
          <p:cNvPr id="3" name="Title 2">
            <a:extLst>
              <a:ext uri="{FF2B5EF4-FFF2-40B4-BE49-F238E27FC236}">
                <a16:creationId xmlns:a16="http://schemas.microsoft.com/office/drawing/2014/main" id="{64C71898-7023-4993-8B1E-F18844B42DD8}"/>
              </a:ext>
            </a:extLst>
          </p:cNvPr>
          <p:cNvSpPr>
            <a:spLocks noGrp="1"/>
          </p:cNvSpPr>
          <p:nvPr>
            <p:ph type="title"/>
          </p:nvPr>
        </p:nvSpPr>
        <p:spPr/>
        <p:txBody>
          <a:bodyPr/>
          <a:lstStyle/>
          <a:p>
            <a:r>
              <a:rPr lang="en-US" dirty="0"/>
              <a:t>Automated Acceptance</a:t>
            </a:r>
          </a:p>
        </p:txBody>
      </p:sp>
    </p:spTree>
    <p:extLst>
      <p:ext uri="{BB962C8B-B14F-4D97-AF65-F5344CB8AC3E}">
        <p14:creationId xmlns:p14="http://schemas.microsoft.com/office/powerpoint/2010/main" val="28273677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4166371-9026-418E-B9CE-9273B073F7CB}"/>
              </a:ext>
            </a:extLst>
          </p:cNvPr>
          <p:cNvSpPr>
            <a:spLocks noGrp="1"/>
          </p:cNvSpPr>
          <p:nvPr>
            <p:ph idx="1"/>
          </p:nvPr>
        </p:nvSpPr>
        <p:spPr/>
        <p:txBody>
          <a:bodyPr/>
          <a:lstStyle/>
          <a:p>
            <a:r>
              <a:rPr lang="en-US" dirty="0"/>
              <a:t>An extension of TDD</a:t>
            </a:r>
          </a:p>
          <a:p>
            <a:r>
              <a:rPr lang="en-US" dirty="0"/>
              <a:t>Write acceptance tests as examples that anyone can read and understand</a:t>
            </a:r>
          </a:p>
          <a:p>
            <a:r>
              <a:rPr lang="en-US" dirty="0"/>
              <a:t>Ubiquitous language that everyone can understand</a:t>
            </a:r>
          </a:p>
          <a:p>
            <a:r>
              <a:rPr lang="en-US" dirty="0"/>
              <a:t>Tools that can transform the language into testable code</a:t>
            </a:r>
          </a:p>
          <a:p>
            <a:endParaRPr lang="en-US" dirty="0"/>
          </a:p>
        </p:txBody>
      </p:sp>
      <p:sp>
        <p:nvSpPr>
          <p:cNvPr id="3" name="Title 2">
            <a:extLst>
              <a:ext uri="{FF2B5EF4-FFF2-40B4-BE49-F238E27FC236}">
                <a16:creationId xmlns:a16="http://schemas.microsoft.com/office/drawing/2014/main" id="{959750DC-249C-4A6E-B8F0-9E25F3317C51}"/>
              </a:ext>
            </a:extLst>
          </p:cNvPr>
          <p:cNvSpPr>
            <a:spLocks noGrp="1"/>
          </p:cNvSpPr>
          <p:nvPr>
            <p:ph type="title"/>
          </p:nvPr>
        </p:nvSpPr>
        <p:spPr/>
        <p:txBody>
          <a:bodyPr/>
          <a:lstStyle/>
          <a:p>
            <a:r>
              <a:rPr lang="en-US" dirty="0"/>
              <a:t>Behavior-Driven Development (BDD)</a:t>
            </a:r>
          </a:p>
        </p:txBody>
      </p:sp>
    </p:spTree>
    <p:extLst>
      <p:ext uri="{BB962C8B-B14F-4D97-AF65-F5344CB8AC3E}">
        <p14:creationId xmlns:p14="http://schemas.microsoft.com/office/powerpoint/2010/main" val="8932589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FBD68BD-71E1-4F58-BC41-18CA5DC8CBF2}"/>
              </a:ext>
            </a:extLst>
          </p:cNvPr>
          <p:cNvSpPr>
            <a:spLocks noGrp="1"/>
          </p:cNvSpPr>
          <p:nvPr>
            <p:ph idx="1"/>
          </p:nvPr>
        </p:nvSpPr>
        <p:spPr/>
        <p:txBody>
          <a:bodyPr/>
          <a:lstStyle/>
          <a:p>
            <a:r>
              <a:rPr lang="en-US" dirty="0"/>
              <a:t>Gherkin is the language that Cucumber understands. It is a </a:t>
            </a:r>
            <a:r>
              <a:rPr lang="en-US" dirty="0">
                <a:hlinkClick r:id="rId2"/>
              </a:rPr>
              <a:t>Business Readable, Domain Specific Language</a:t>
            </a:r>
            <a:r>
              <a:rPr lang="en-US" dirty="0"/>
              <a:t> that lets you describe software’s behavior without detailing how that behavior is implemented.</a:t>
            </a:r>
          </a:p>
          <a:p>
            <a:endParaRPr lang="en-US" dirty="0"/>
          </a:p>
        </p:txBody>
      </p:sp>
      <p:sp>
        <p:nvSpPr>
          <p:cNvPr id="4" name="AutoShape 2" descr="Cucumber's logo">
            <a:extLst>
              <a:ext uri="{FF2B5EF4-FFF2-40B4-BE49-F238E27FC236}">
                <a16:creationId xmlns:a16="http://schemas.microsoft.com/office/drawing/2014/main" id="{6251629B-3573-49D1-9172-C18F51D51597}"/>
              </a:ext>
            </a:extLst>
          </p:cNvPr>
          <p:cNvSpPr>
            <a:spLocks noGrp="1" noChangeAspect="1" noChangeArrowheads="1"/>
          </p:cNvSpPr>
          <p:nvPr>
            <p:ph type="title"/>
          </p:nvPr>
        </p:nvSpPr>
        <p:spPr bwMode="auto">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r>
              <a:rPr lang="en-US" dirty="0"/>
              <a:t>Cucumber &amp; Gherkin</a:t>
            </a:r>
          </a:p>
        </p:txBody>
      </p:sp>
    </p:spTree>
    <p:extLst>
      <p:ext uri="{BB962C8B-B14F-4D97-AF65-F5344CB8AC3E}">
        <p14:creationId xmlns:p14="http://schemas.microsoft.com/office/powerpoint/2010/main" val="37743519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01DC41-834C-4001-A966-CB6B738204F1}"/>
              </a:ext>
            </a:extLst>
          </p:cNvPr>
          <p:cNvSpPr>
            <a:spLocks noGrp="1"/>
          </p:cNvSpPr>
          <p:nvPr>
            <p:ph type="title"/>
          </p:nvPr>
        </p:nvSpPr>
        <p:spPr/>
        <p:txBody>
          <a:bodyPr/>
          <a:lstStyle/>
          <a:p>
            <a:r>
              <a:rPr lang="en-US" dirty="0"/>
              <a:t>Gherkin Feature File - Example</a:t>
            </a:r>
          </a:p>
        </p:txBody>
      </p:sp>
      <p:sp>
        <p:nvSpPr>
          <p:cNvPr id="3" name="Content Placeholder 2">
            <a:extLst>
              <a:ext uri="{FF2B5EF4-FFF2-40B4-BE49-F238E27FC236}">
                <a16:creationId xmlns:a16="http://schemas.microsoft.com/office/drawing/2014/main" id="{71C5777F-CD6C-4B8C-95F7-6D4C14A24663}"/>
              </a:ext>
            </a:extLst>
          </p:cNvPr>
          <p:cNvSpPr>
            <a:spLocks noGrp="1"/>
          </p:cNvSpPr>
          <p:nvPr>
            <p:ph idx="1"/>
          </p:nvPr>
        </p:nvSpPr>
        <p:spPr/>
        <p:txBody>
          <a:bodyPr>
            <a:normAutofit fontScale="70000" lnSpcReduction="20000"/>
          </a:bodyPr>
          <a:lstStyle/>
          <a:p>
            <a:r>
              <a:rPr lang="en-US" dirty="0"/>
              <a:t> 1: Feature: Some terse yet descriptive text of what is desired</a:t>
            </a:r>
          </a:p>
          <a:p>
            <a:r>
              <a:rPr lang="en-US" dirty="0"/>
              <a:t> 2:   Textual description of the business value of this feature</a:t>
            </a:r>
          </a:p>
          <a:p>
            <a:r>
              <a:rPr lang="en-US" dirty="0"/>
              <a:t> 3:   Business rules that govern the scope of the feature</a:t>
            </a:r>
          </a:p>
          <a:p>
            <a:r>
              <a:rPr lang="en-US" dirty="0"/>
              <a:t> 4:   Any additional information that will make the feature easier to understand</a:t>
            </a:r>
          </a:p>
          <a:p>
            <a:r>
              <a:rPr lang="en-US" dirty="0"/>
              <a:t> 5: </a:t>
            </a:r>
          </a:p>
          <a:p>
            <a:r>
              <a:rPr lang="en-US" dirty="0"/>
              <a:t> 6:   Scenario: Some determinable business situation</a:t>
            </a:r>
          </a:p>
          <a:p>
            <a:r>
              <a:rPr lang="en-US" dirty="0"/>
              <a:t> 7:     Given some precondition</a:t>
            </a:r>
          </a:p>
          <a:p>
            <a:r>
              <a:rPr lang="en-US" dirty="0"/>
              <a:t> 8:       And some other precondition</a:t>
            </a:r>
          </a:p>
          <a:p>
            <a:r>
              <a:rPr lang="en-US" dirty="0"/>
              <a:t> 9:     When some action by the actor</a:t>
            </a:r>
          </a:p>
          <a:p>
            <a:r>
              <a:rPr lang="en-US" dirty="0"/>
              <a:t>10:       And some other action</a:t>
            </a:r>
          </a:p>
          <a:p>
            <a:r>
              <a:rPr lang="en-US" dirty="0"/>
              <a:t>11:       And yet another action</a:t>
            </a:r>
          </a:p>
          <a:p>
            <a:r>
              <a:rPr lang="en-US" dirty="0"/>
              <a:t>12:     Then some testable outcome is achieved</a:t>
            </a:r>
          </a:p>
          <a:p>
            <a:r>
              <a:rPr lang="en-US" dirty="0"/>
              <a:t>13:       And something else we can check happens too</a:t>
            </a:r>
          </a:p>
          <a:p>
            <a:r>
              <a:rPr lang="en-US" dirty="0"/>
              <a:t>14: </a:t>
            </a:r>
          </a:p>
          <a:p>
            <a:r>
              <a:rPr lang="en-US" dirty="0"/>
              <a:t>15:   Scenario: A different situation</a:t>
            </a:r>
          </a:p>
        </p:txBody>
      </p:sp>
    </p:spTree>
    <p:extLst>
      <p:ext uri="{BB962C8B-B14F-4D97-AF65-F5344CB8AC3E}">
        <p14:creationId xmlns:p14="http://schemas.microsoft.com/office/powerpoint/2010/main" val="41078395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A08687B-44FF-423F-8DCF-67AA9232A659}"/>
              </a:ext>
            </a:extLst>
          </p:cNvPr>
          <p:cNvSpPr>
            <a:spLocks noGrp="1"/>
          </p:cNvSpPr>
          <p:nvPr>
            <p:ph idx="1"/>
          </p:nvPr>
        </p:nvSpPr>
        <p:spPr/>
        <p:txBody>
          <a:bodyPr/>
          <a:lstStyle/>
          <a:p>
            <a:r>
              <a:rPr lang="en-US" b="1" dirty="0"/>
              <a:t>Feature: Adding Numbers</a:t>
            </a:r>
          </a:p>
          <a:p>
            <a:endParaRPr lang="en-US" dirty="0"/>
          </a:p>
          <a:p>
            <a:r>
              <a:rPr lang="en-US" b="1" dirty="0"/>
              <a:t>Scenario: Add two numbers</a:t>
            </a:r>
          </a:p>
          <a:p>
            <a:r>
              <a:rPr lang="en-US" i="1" dirty="0"/>
              <a:t>Given the input "2 +2"</a:t>
            </a:r>
          </a:p>
          <a:p>
            <a:r>
              <a:rPr lang="en-US" i="1" dirty="0"/>
              <a:t>When the calculator is run</a:t>
            </a:r>
          </a:p>
          <a:p>
            <a:r>
              <a:rPr lang="en-US" i="1" dirty="0"/>
              <a:t>Then the output should be "4"</a:t>
            </a:r>
            <a:endParaRPr lang="en-US" dirty="0"/>
          </a:p>
        </p:txBody>
      </p:sp>
    </p:spTree>
    <p:extLst>
      <p:ext uri="{BB962C8B-B14F-4D97-AF65-F5344CB8AC3E}">
        <p14:creationId xmlns:p14="http://schemas.microsoft.com/office/powerpoint/2010/main" val="35546555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2D70E38-1E13-4324-9E83-C2C6329F596B}"/>
              </a:ext>
            </a:extLst>
          </p:cNvPr>
          <p:cNvSpPr>
            <a:spLocks noGrp="1"/>
          </p:cNvSpPr>
          <p:nvPr>
            <p:ph idx="1"/>
          </p:nvPr>
        </p:nvSpPr>
        <p:spPr/>
        <p:txBody>
          <a:bodyPr/>
          <a:lstStyle/>
          <a:p>
            <a:r>
              <a:rPr lang="en-US" dirty="0"/>
              <a:t>GitHub – one tool for team planning and managing code changes</a:t>
            </a:r>
          </a:p>
          <a:p>
            <a:r>
              <a:rPr lang="en-US" dirty="0" err="1"/>
              <a:t>ZenHub</a:t>
            </a:r>
            <a:r>
              <a:rPr lang="en-US" dirty="0"/>
              <a:t> (an extension of GitHub that allows you to see your scrum board more easily)</a:t>
            </a:r>
          </a:p>
          <a:p>
            <a:r>
              <a:rPr lang="en-US" dirty="0"/>
              <a:t>GitHub Desktop for easily uploading code changes and version control</a:t>
            </a:r>
          </a:p>
          <a:p>
            <a:r>
              <a:rPr lang="en-US" dirty="0"/>
              <a:t>Eclipse – leverage for diagramming, creating feature files (e.g. using Gherkin), or programming</a:t>
            </a:r>
          </a:p>
          <a:p>
            <a:r>
              <a:rPr lang="en-US" dirty="0"/>
              <a:t>Cucumber – download feature files stored in GitHub and running the automated tests</a:t>
            </a:r>
          </a:p>
          <a:p>
            <a:endParaRPr lang="en-US" dirty="0"/>
          </a:p>
        </p:txBody>
      </p:sp>
      <p:sp>
        <p:nvSpPr>
          <p:cNvPr id="3" name="Title 2">
            <a:extLst>
              <a:ext uri="{FF2B5EF4-FFF2-40B4-BE49-F238E27FC236}">
                <a16:creationId xmlns:a16="http://schemas.microsoft.com/office/drawing/2014/main" id="{FAE1DD7F-FA53-4FC1-8F78-A9A55046A3D0}"/>
              </a:ext>
            </a:extLst>
          </p:cNvPr>
          <p:cNvSpPr>
            <a:spLocks noGrp="1"/>
          </p:cNvSpPr>
          <p:nvPr>
            <p:ph type="title"/>
          </p:nvPr>
        </p:nvSpPr>
        <p:spPr/>
        <p:txBody>
          <a:bodyPr/>
          <a:lstStyle/>
          <a:p>
            <a:r>
              <a:rPr lang="en-US" dirty="0"/>
              <a:t>How do all the tools work together?</a:t>
            </a:r>
          </a:p>
        </p:txBody>
      </p:sp>
    </p:spTree>
    <p:extLst>
      <p:ext uri="{BB962C8B-B14F-4D97-AF65-F5344CB8AC3E}">
        <p14:creationId xmlns:p14="http://schemas.microsoft.com/office/powerpoint/2010/main" val="10741032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F6F8A979-1BD5-4308-ADD3-0D1D9BFD5E10}"/>
              </a:ext>
            </a:extLst>
          </p:cNvPr>
          <p:cNvSpPr>
            <a:spLocks noGrp="1"/>
          </p:cNvSpPr>
          <p:nvPr>
            <p:ph type="body" idx="1"/>
          </p:nvPr>
        </p:nvSpPr>
        <p:spPr/>
        <p:txBody>
          <a:bodyPr/>
          <a:lstStyle/>
          <a:p>
            <a:r>
              <a:rPr lang="en-US" dirty="0"/>
              <a:t>Cyber Security, Quality, Perceptions</a:t>
            </a:r>
          </a:p>
        </p:txBody>
      </p:sp>
      <p:sp>
        <p:nvSpPr>
          <p:cNvPr id="4" name="Title 3">
            <a:extLst>
              <a:ext uri="{FF2B5EF4-FFF2-40B4-BE49-F238E27FC236}">
                <a16:creationId xmlns:a16="http://schemas.microsoft.com/office/drawing/2014/main" id="{CA64A10D-396F-43CB-8FFB-8E636CC1E509}"/>
              </a:ext>
            </a:extLst>
          </p:cNvPr>
          <p:cNvSpPr>
            <a:spLocks noGrp="1"/>
          </p:cNvSpPr>
          <p:nvPr>
            <p:ph type="title"/>
          </p:nvPr>
        </p:nvSpPr>
        <p:spPr/>
        <p:txBody>
          <a:bodyPr/>
          <a:lstStyle/>
          <a:p>
            <a:r>
              <a:rPr lang="en-US" dirty="0"/>
              <a:t>Agile Challenges</a:t>
            </a:r>
          </a:p>
        </p:txBody>
      </p:sp>
    </p:spTree>
    <p:extLst>
      <p:ext uri="{BB962C8B-B14F-4D97-AF65-F5344CB8AC3E}">
        <p14:creationId xmlns:p14="http://schemas.microsoft.com/office/powerpoint/2010/main" val="41113822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Image result for cyber security">
            <a:extLst>
              <a:ext uri="{FF2B5EF4-FFF2-40B4-BE49-F238E27FC236}">
                <a16:creationId xmlns:a16="http://schemas.microsoft.com/office/drawing/2014/main" id="{697B6BEC-3CFE-458A-8D97-51A798237F95}"/>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4" name="Picture 3">
            <a:extLst>
              <a:ext uri="{FF2B5EF4-FFF2-40B4-BE49-F238E27FC236}">
                <a16:creationId xmlns:a16="http://schemas.microsoft.com/office/drawing/2014/main" id="{232D7BD2-4A66-492A-B63C-065DB3776FA4}"/>
              </a:ext>
            </a:extLst>
          </p:cNvPr>
          <p:cNvPicPr>
            <a:picLocks noChangeAspect="1"/>
          </p:cNvPicPr>
          <p:nvPr/>
        </p:nvPicPr>
        <p:blipFill>
          <a:blip r:embed="rId2"/>
          <a:stretch>
            <a:fillRect/>
          </a:stretch>
        </p:blipFill>
        <p:spPr>
          <a:xfrm>
            <a:off x="7913517" y="1280788"/>
            <a:ext cx="3748226" cy="2572583"/>
          </a:xfrm>
          <a:prstGeom prst="rect">
            <a:avLst/>
          </a:prstGeom>
        </p:spPr>
      </p:pic>
      <p:sp>
        <p:nvSpPr>
          <p:cNvPr id="6" name="AutoShape 4" descr="Image result for cyber security">
            <a:extLst>
              <a:ext uri="{FF2B5EF4-FFF2-40B4-BE49-F238E27FC236}">
                <a16:creationId xmlns:a16="http://schemas.microsoft.com/office/drawing/2014/main" id="{6D3665EF-E451-40D6-884C-A4C8BCF85665}"/>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 name="TextBox 9">
            <a:extLst>
              <a:ext uri="{FF2B5EF4-FFF2-40B4-BE49-F238E27FC236}">
                <a16:creationId xmlns:a16="http://schemas.microsoft.com/office/drawing/2014/main" id="{8D374A26-F4D4-4DA1-A5BF-9C426A855321}"/>
              </a:ext>
            </a:extLst>
          </p:cNvPr>
          <p:cNvSpPr txBox="1"/>
          <p:nvPr/>
        </p:nvSpPr>
        <p:spPr>
          <a:xfrm>
            <a:off x="870012" y="1488120"/>
            <a:ext cx="7300396" cy="646331"/>
          </a:xfrm>
          <a:prstGeom prst="rect">
            <a:avLst/>
          </a:prstGeom>
          <a:noFill/>
        </p:spPr>
        <p:txBody>
          <a:bodyPr wrap="none" rtlCol="0">
            <a:spAutoFit/>
          </a:bodyPr>
          <a:lstStyle/>
          <a:p>
            <a:r>
              <a:rPr lang="en-US" dirty="0"/>
              <a:t>Rapid delivery methodologies such as Agile make it difficult for corporations</a:t>
            </a:r>
          </a:p>
          <a:p>
            <a:r>
              <a:rPr lang="en-US" dirty="0"/>
              <a:t>to ensure secure code is released to production.</a:t>
            </a:r>
          </a:p>
        </p:txBody>
      </p:sp>
      <p:sp>
        <p:nvSpPr>
          <p:cNvPr id="11" name="TextBox 10">
            <a:extLst>
              <a:ext uri="{FF2B5EF4-FFF2-40B4-BE49-F238E27FC236}">
                <a16:creationId xmlns:a16="http://schemas.microsoft.com/office/drawing/2014/main" id="{6C3DF9CB-38F2-41F5-8106-A4DEE9576312}"/>
              </a:ext>
            </a:extLst>
          </p:cNvPr>
          <p:cNvSpPr txBox="1"/>
          <p:nvPr/>
        </p:nvSpPr>
        <p:spPr>
          <a:xfrm>
            <a:off x="2149729" y="2872770"/>
            <a:ext cx="5350567" cy="523220"/>
          </a:xfrm>
          <a:prstGeom prst="rect">
            <a:avLst/>
          </a:prstGeom>
          <a:noFill/>
        </p:spPr>
        <p:txBody>
          <a:bodyPr wrap="none" rtlCol="0">
            <a:spAutoFit/>
          </a:bodyPr>
          <a:lstStyle/>
          <a:p>
            <a:r>
              <a:rPr lang="en-US" sz="2800" dirty="0">
                <a:solidFill>
                  <a:srgbClr val="0070C0"/>
                </a:solidFill>
              </a:rPr>
              <a:t>Code </a:t>
            </a:r>
            <a:r>
              <a:rPr lang="en-US" sz="2800" dirty="0">
                <a:solidFill>
                  <a:srgbClr val="0070C0"/>
                </a:solidFill>
                <a:sym typeface="Wingdings" panose="05000000000000000000" pitchFamily="2" charset="2"/>
              </a:rPr>
              <a:t> Security Testing  Release</a:t>
            </a:r>
            <a:endParaRPr lang="en-US" sz="2800" dirty="0">
              <a:solidFill>
                <a:srgbClr val="0070C0"/>
              </a:solidFill>
            </a:endParaRPr>
          </a:p>
        </p:txBody>
      </p:sp>
      <p:sp>
        <p:nvSpPr>
          <p:cNvPr id="12" name="TextBox 11">
            <a:extLst>
              <a:ext uri="{FF2B5EF4-FFF2-40B4-BE49-F238E27FC236}">
                <a16:creationId xmlns:a16="http://schemas.microsoft.com/office/drawing/2014/main" id="{41F1B4F5-BA50-4D5F-90E2-2765677CDBFF}"/>
              </a:ext>
            </a:extLst>
          </p:cNvPr>
          <p:cNvSpPr txBox="1"/>
          <p:nvPr/>
        </p:nvSpPr>
        <p:spPr>
          <a:xfrm>
            <a:off x="1136342" y="3994951"/>
            <a:ext cx="6963188" cy="369332"/>
          </a:xfrm>
          <a:prstGeom prst="rect">
            <a:avLst/>
          </a:prstGeom>
          <a:noFill/>
        </p:spPr>
        <p:txBody>
          <a:bodyPr wrap="none" rtlCol="0">
            <a:spAutoFit/>
          </a:bodyPr>
          <a:lstStyle/>
          <a:p>
            <a:r>
              <a:rPr lang="en-US" dirty="0"/>
              <a:t>In Waterfall, security testing could be easily performed prior to a release.</a:t>
            </a:r>
          </a:p>
        </p:txBody>
      </p:sp>
      <p:sp>
        <p:nvSpPr>
          <p:cNvPr id="13" name="TextBox 12">
            <a:extLst>
              <a:ext uri="{FF2B5EF4-FFF2-40B4-BE49-F238E27FC236}">
                <a16:creationId xmlns:a16="http://schemas.microsoft.com/office/drawing/2014/main" id="{2E483A05-83E6-40DA-8381-024733EF35D0}"/>
              </a:ext>
            </a:extLst>
          </p:cNvPr>
          <p:cNvSpPr txBox="1"/>
          <p:nvPr/>
        </p:nvSpPr>
        <p:spPr>
          <a:xfrm>
            <a:off x="1136342" y="4625434"/>
            <a:ext cx="9229643" cy="1200329"/>
          </a:xfrm>
          <a:prstGeom prst="rect">
            <a:avLst/>
          </a:prstGeom>
          <a:noFill/>
        </p:spPr>
        <p:txBody>
          <a:bodyPr wrap="none" rtlCol="0">
            <a:spAutoFit/>
          </a:bodyPr>
          <a:lstStyle/>
          <a:p>
            <a:r>
              <a:rPr lang="en-US" dirty="0"/>
              <a:t>Imagine over 1,000 applications – 1 application security pen testing team of 10 members – code </a:t>
            </a:r>
          </a:p>
          <a:p>
            <a:r>
              <a:rPr lang="en-US" dirty="0"/>
              <a:t>releases for each application every 2 weeks.</a:t>
            </a:r>
          </a:p>
          <a:p>
            <a:endParaRPr lang="en-US" dirty="0"/>
          </a:p>
          <a:p>
            <a:r>
              <a:rPr lang="en-US" dirty="0"/>
              <a:t>How is secure code sustainable?</a:t>
            </a:r>
          </a:p>
        </p:txBody>
      </p:sp>
    </p:spTree>
    <p:extLst>
      <p:ext uri="{BB962C8B-B14F-4D97-AF65-F5344CB8AC3E}">
        <p14:creationId xmlns:p14="http://schemas.microsoft.com/office/powerpoint/2010/main" val="4262867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FE4F91C-EFC7-4A19-8005-173ECA485F53}"/>
              </a:ext>
            </a:extLst>
          </p:cNvPr>
          <p:cNvSpPr>
            <a:spLocks noGrp="1"/>
          </p:cNvSpPr>
          <p:nvPr>
            <p:ph idx="1"/>
          </p:nvPr>
        </p:nvSpPr>
        <p:spPr>
          <a:xfrm>
            <a:off x="609600" y="3187082"/>
            <a:ext cx="10972800" cy="3387453"/>
          </a:xfrm>
        </p:spPr>
        <p:txBody>
          <a:bodyPr/>
          <a:lstStyle/>
          <a:p>
            <a:r>
              <a:rPr lang="en-US" dirty="0"/>
              <a:t>Is code quality higher in Agile?</a:t>
            </a:r>
          </a:p>
          <a:p>
            <a:pPr lvl="1"/>
            <a:r>
              <a:rPr lang="en-US" dirty="0"/>
              <a:t>Experts say yes</a:t>
            </a:r>
          </a:p>
          <a:p>
            <a:pPr lvl="1"/>
            <a:r>
              <a:rPr lang="en-US" dirty="0"/>
              <a:t>Does data back up the claim?</a:t>
            </a:r>
          </a:p>
          <a:p>
            <a:pPr lvl="2"/>
            <a:r>
              <a:rPr lang="en-US" dirty="0"/>
              <a:t>Defects found during development often not documented</a:t>
            </a:r>
          </a:p>
          <a:p>
            <a:pPr lvl="2"/>
            <a:r>
              <a:rPr lang="en-US" dirty="0"/>
              <a:t>Production defects often lower, but defects found are more severe and usually tied to integration</a:t>
            </a:r>
          </a:p>
        </p:txBody>
      </p:sp>
      <p:sp>
        <p:nvSpPr>
          <p:cNvPr id="4" name="AutoShape 2" descr="Image result for images of quality">
            <a:extLst>
              <a:ext uri="{FF2B5EF4-FFF2-40B4-BE49-F238E27FC236}">
                <a16:creationId xmlns:a16="http://schemas.microsoft.com/office/drawing/2014/main" id="{5FF4A187-84B1-476F-BA9A-05689FC7D8D8}"/>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5" name="Picture 4">
            <a:extLst>
              <a:ext uri="{FF2B5EF4-FFF2-40B4-BE49-F238E27FC236}">
                <a16:creationId xmlns:a16="http://schemas.microsoft.com/office/drawing/2014/main" id="{B18991FC-F408-455A-9BA1-09442F32B0A8}"/>
              </a:ext>
            </a:extLst>
          </p:cNvPr>
          <p:cNvPicPr>
            <a:picLocks noChangeAspect="1"/>
          </p:cNvPicPr>
          <p:nvPr/>
        </p:nvPicPr>
        <p:blipFill>
          <a:blip r:embed="rId2"/>
          <a:stretch>
            <a:fillRect/>
          </a:stretch>
        </p:blipFill>
        <p:spPr>
          <a:xfrm>
            <a:off x="779708" y="1061854"/>
            <a:ext cx="1688284" cy="1688284"/>
          </a:xfrm>
          <a:prstGeom prst="rect">
            <a:avLst/>
          </a:prstGeom>
        </p:spPr>
      </p:pic>
    </p:spTree>
    <p:extLst>
      <p:ext uri="{BB962C8B-B14F-4D97-AF65-F5344CB8AC3E}">
        <p14:creationId xmlns:p14="http://schemas.microsoft.com/office/powerpoint/2010/main" val="15261281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11FF89D-5BDC-41B0-B6B5-DC9D5FB9E913}"/>
              </a:ext>
            </a:extLst>
          </p:cNvPr>
          <p:cNvPicPr>
            <a:picLocks noChangeAspect="1"/>
          </p:cNvPicPr>
          <p:nvPr/>
        </p:nvPicPr>
        <p:blipFill>
          <a:blip r:embed="rId2"/>
          <a:stretch>
            <a:fillRect/>
          </a:stretch>
        </p:blipFill>
        <p:spPr>
          <a:xfrm>
            <a:off x="736594" y="1406733"/>
            <a:ext cx="3046151" cy="2284613"/>
          </a:xfrm>
          <a:prstGeom prst="rect">
            <a:avLst/>
          </a:prstGeom>
        </p:spPr>
      </p:pic>
      <p:sp>
        <p:nvSpPr>
          <p:cNvPr id="3" name="TextBox 2">
            <a:extLst>
              <a:ext uri="{FF2B5EF4-FFF2-40B4-BE49-F238E27FC236}">
                <a16:creationId xmlns:a16="http://schemas.microsoft.com/office/drawing/2014/main" id="{0C821A3D-6B91-4696-B69C-433754591D50}"/>
              </a:ext>
            </a:extLst>
          </p:cNvPr>
          <p:cNvSpPr txBox="1"/>
          <p:nvPr/>
        </p:nvSpPr>
        <p:spPr>
          <a:xfrm rot="20557965">
            <a:off x="4793942" y="2080918"/>
            <a:ext cx="1673022" cy="646331"/>
          </a:xfrm>
          <a:prstGeom prst="rect">
            <a:avLst/>
          </a:prstGeom>
          <a:noFill/>
        </p:spPr>
        <p:txBody>
          <a:bodyPr wrap="square" rtlCol="0">
            <a:spAutoFit/>
          </a:bodyPr>
          <a:lstStyle/>
          <a:p>
            <a:r>
              <a:rPr lang="en-US" dirty="0">
                <a:solidFill>
                  <a:srgbClr val="FF0000"/>
                </a:solidFill>
              </a:rPr>
              <a:t>Micro-managed team members</a:t>
            </a:r>
          </a:p>
        </p:txBody>
      </p:sp>
      <p:sp>
        <p:nvSpPr>
          <p:cNvPr id="4" name="TextBox 3">
            <a:extLst>
              <a:ext uri="{FF2B5EF4-FFF2-40B4-BE49-F238E27FC236}">
                <a16:creationId xmlns:a16="http://schemas.microsoft.com/office/drawing/2014/main" id="{C00CEF50-1DF1-4736-8E6D-7E3138CB74F4}"/>
              </a:ext>
            </a:extLst>
          </p:cNvPr>
          <p:cNvSpPr txBox="1"/>
          <p:nvPr/>
        </p:nvSpPr>
        <p:spPr>
          <a:xfrm rot="700212">
            <a:off x="6427433" y="3506680"/>
            <a:ext cx="2821735" cy="369332"/>
          </a:xfrm>
          <a:prstGeom prst="rect">
            <a:avLst/>
          </a:prstGeom>
          <a:noFill/>
        </p:spPr>
        <p:txBody>
          <a:bodyPr wrap="none" rtlCol="0">
            <a:spAutoFit/>
          </a:bodyPr>
          <a:lstStyle/>
          <a:p>
            <a:r>
              <a:rPr lang="en-US" dirty="0">
                <a:solidFill>
                  <a:srgbClr val="00B050"/>
                </a:solidFill>
              </a:rPr>
              <a:t>More visibility into the work</a:t>
            </a:r>
          </a:p>
        </p:txBody>
      </p:sp>
      <p:sp>
        <p:nvSpPr>
          <p:cNvPr id="5" name="TextBox 4">
            <a:extLst>
              <a:ext uri="{FF2B5EF4-FFF2-40B4-BE49-F238E27FC236}">
                <a16:creationId xmlns:a16="http://schemas.microsoft.com/office/drawing/2014/main" id="{30F2781D-CF0E-4FAD-A38C-7643D8C02FBB}"/>
              </a:ext>
            </a:extLst>
          </p:cNvPr>
          <p:cNvSpPr txBox="1"/>
          <p:nvPr/>
        </p:nvSpPr>
        <p:spPr>
          <a:xfrm>
            <a:off x="1198485" y="4200040"/>
            <a:ext cx="4263603" cy="369332"/>
          </a:xfrm>
          <a:prstGeom prst="rect">
            <a:avLst/>
          </a:prstGeom>
          <a:noFill/>
        </p:spPr>
        <p:txBody>
          <a:bodyPr wrap="none" rtlCol="0">
            <a:spAutoFit/>
          </a:bodyPr>
          <a:lstStyle/>
          <a:p>
            <a:r>
              <a:rPr lang="en-US" dirty="0">
                <a:solidFill>
                  <a:srgbClr val="FF0000"/>
                </a:solidFill>
              </a:rPr>
              <a:t>Too much time wasted on Agile ceremonies</a:t>
            </a:r>
          </a:p>
        </p:txBody>
      </p:sp>
      <p:sp>
        <p:nvSpPr>
          <p:cNvPr id="6" name="TextBox 5">
            <a:extLst>
              <a:ext uri="{FF2B5EF4-FFF2-40B4-BE49-F238E27FC236}">
                <a16:creationId xmlns:a16="http://schemas.microsoft.com/office/drawing/2014/main" id="{5BD28FCD-F1CF-4708-A3D7-80F199A5C1F0}"/>
              </a:ext>
            </a:extLst>
          </p:cNvPr>
          <p:cNvSpPr txBox="1"/>
          <p:nvPr/>
        </p:nvSpPr>
        <p:spPr>
          <a:xfrm rot="642108">
            <a:off x="7776839" y="1845956"/>
            <a:ext cx="3888629" cy="369332"/>
          </a:xfrm>
          <a:prstGeom prst="rect">
            <a:avLst/>
          </a:prstGeom>
          <a:noFill/>
        </p:spPr>
        <p:txBody>
          <a:bodyPr wrap="none" rtlCol="0">
            <a:spAutoFit/>
          </a:bodyPr>
          <a:lstStyle/>
          <a:p>
            <a:r>
              <a:rPr lang="en-US" dirty="0">
                <a:solidFill>
                  <a:srgbClr val="FF0000"/>
                </a:solidFill>
              </a:rPr>
              <a:t>Agile teams need to learn to be virtual</a:t>
            </a:r>
          </a:p>
        </p:txBody>
      </p:sp>
      <p:sp>
        <p:nvSpPr>
          <p:cNvPr id="7" name="TextBox 6">
            <a:extLst>
              <a:ext uri="{FF2B5EF4-FFF2-40B4-BE49-F238E27FC236}">
                <a16:creationId xmlns:a16="http://schemas.microsoft.com/office/drawing/2014/main" id="{DEDE800F-FC3C-42B0-9E32-637571CF8CED}"/>
              </a:ext>
            </a:extLst>
          </p:cNvPr>
          <p:cNvSpPr txBox="1"/>
          <p:nvPr/>
        </p:nvSpPr>
        <p:spPr>
          <a:xfrm rot="344975">
            <a:off x="4421080" y="5026080"/>
            <a:ext cx="4906408" cy="369332"/>
          </a:xfrm>
          <a:prstGeom prst="rect">
            <a:avLst/>
          </a:prstGeom>
          <a:noFill/>
        </p:spPr>
        <p:txBody>
          <a:bodyPr wrap="none" rtlCol="0">
            <a:spAutoFit/>
          </a:bodyPr>
          <a:lstStyle/>
          <a:p>
            <a:r>
              <a:rPr lang="en-US" dirty="0">
                <a:solidFill>
                  <a:srgbClr val="00B050"/>
                </a:solidFill>
              </a:rPr>
              <a:t>Teams can get impediments resolved more quickly</a:t>
            </a:r>
          </a:p>
        </p:txBody>
      </p:sp>
      <p:sp>
        <p:nvSpPr>
          <p:cNvPr id="8" name="TextBox 7">
            <a:extLst>
              <a:ext uri="{FF2B5EF4-FFF2-40B4-BE49-F238E27FC236}">
                <a16:creationId xmlns:a16="http://schemas.microsoft.com/office/drawing/2014/main" id="{2CB86EAC-D000-4E5D-8D7F-A6C20335DE7C}"/>
              </a:ext>
            </a:extLst>
          </p:cNvPr>
          <p:cNvSpPr txBox="1"/>
          <p:nvPr/>
        </p:nvSpPr>
        <p:spPr>
          <a:xfrm rot="21299444">
            <a:off x="7217545" y="2533202"/>
            <a:ext cx="2732223" cy="369332"/>
          </a:xfrm>
          <a:prstGeom prst="rect">
            <a:avLst/>
          </a:prstGeom>
          <a:noFill/>
        </p:spPr>
        <p:txBody>
          <a:bodyPr wrap="none" rtlCol="0">
            <a:spAutoFit/>
          </a:bodyPr>
          <a:lstStyle/>
          <a:p>
            <a:r>
              <a:rPr lang="en-US" dirty="0">
                <a:solidFill>
                  <a:srgbClr val="FF0000"/>
                </a:solidFill>
              </a:rPr>
              <a:t>Stand-ups are monotonous</a:t>
            </a:r>
          </a:p>
        </p:txBody>
      </p:sp>
      <p:sp>
        <p:nvSpPr>
          <p:cNvPr id="9" name="TextBox 8">
            <a:extLst>
              <a:ext uri="{FF2B5EF4-FFF2-40B4-BE49-F238E27FC236}">
                <a16:creationId xmlns:a16="http://schemas.microsoft.com/office/drawing/2014/main" id="{FEDAB0B4-16D5-4D2D-838B-3AAFEA96B57C}"/>
              </a:ext>
            </a:extLst>
          </p:cNvPr>
          <p:cNvSpPr txBox="1"/>
          <p:nvPr/>
        </p:nvSpPr>
        <p:spPr>
          <a:xfrm>
            <a:off x="973933" y="5769097"/>
            <a:ext cx="5965095" cy="369332"/>
          </a:xfrm>
          <a:prstGeom prst="rect">
            <a:avLst/>
          </a:prstGeom>
          <a:noFill/>
        </p:spPr>
        <p:txBody>
          <a:bodyPr wrap="none" rtlCol="0">
            <a:spAutoFit/>
          </a:bodyPr>
          <a:lstStyle/>
          <a:p>
            <a:r>
              <a:rPr lang="en-US" dirty="0">
                <a:solidFill>
                  <a:srgbClr val="FF0000"/>
                </a:solidFill>
              </a:rPr>
              <a:t>Team dependencies make it difficult to achieve faster delivery</a:t>
            </a:r>
          </a:p>
        </p:txBody>
      </p:sp>
      <p:sp>
        <p:nvSpPr>
          <p:cNvPr id="10" name="TextBox 9">
            <a:extLst>
              <a:ext uri="{FF2B5EF4-FFF2-40B4-BE49-F238E27FC236}">
                <a16:creationId xmlns:a16="http://schemas.microsoft.com/office/drawing/2014/main" id="{85EA97D7-65E3-482C-809F-585C8E8ACF26}"/>
              </a:ext>
            </a:extLst>
          </p:cNvPr>
          <p:cNvSpPr txBox="1"/>
          <p:nvPr/>
        </p:nvSpPr>
        <p:spPr>
          <a:xfrm rot="20785604">
            <a:off x="1509915" y="4954665"/>
            <a:ext cx="1846980" cy="369332"/>
          </a:xfrm>
          <a:prstGeom prst="rect">
            <a:avLst/>
          </a:prstGeom>
          <a:noFill/>
        </p:spPr>
        <p:txBody>
          <a:bodyPr wrap="none" rtlCol="0">
            <a:spAutoFit/>
          </a:bodyPr>
          <a:lstStyle/>
          <a:p>
            <a:r>
              <a:rPr lang="en-US" dirty="0">
                <a:solidFill>
                  <a:srgbClr val="00B050"/>
                </a:solidFill>
              </a:rPr>
              <a:t>Smaller successes</a:t>
            </a:r>
          </a:p>
        </p:txBody>
      </p:sp>
      <p:sp>
        <p:nvSpPr>
          <p:cNvPr id="11" name="TextBox 10">
            <a:extLst>
              <a:ext uri="{FF2B5EF4-FFF2-40B4-BE49-F238E27FC236}">
                <a16:creationId xmlns:a16="http://schemas.microsoft.com/office/drawing/2014/main" id="{230E06E6-3479-47B9-9F9C-304D7B7B78BB}"/>
              </a:ext>
            </a:extLst>
          </p:cNvPr>
          <p:cNvSpPr txBox="1"/>
          <p:nvPr/>
        </p:nvSpPr>
        <p:spPr>
          <a:xfrm>
            <a:off x="7423601" y="4420481"/>
            <a:ext cx="4595104" cy="369332"/>
          </a:xfrm>
          <a:prstGeom prst="rect">
            <a:avLst/>
          </a:prstGeom>
          <a:noFill/>
        </p:spPr>
        <p:txBody>
          <a:bodyPr wrap="none" rtlCol="0">
            <a:spAutoFit/>
          </a:bodyPr>
          <a:lstStyle/>
          <a:p>
            <a:r>
              <a:rPr lang="en-US" dirty="0">
                <a:solidFill>
                  <a:srgbClr val="FF0000"/>
                </a:solidFill>
              </a:rPr>
              <a:t>No project plan makes it difficult to reach goals</a:t>
            </a:r>
          </a:p>
        </p:txBody>
      </p:sp>
      <p:sp>
        <p:nvSpPr>
          <p:cNvPr id="12" name="TextBox 11">
            <a:extLst>
              <a:ext uri="{FF2B5EF4-FFF2-40B4-BE49-F238E27FC236}">
                <a16:creationId xmlns:a16="http://schemas.microsoft.com/office/drawing/2014/main" id="{9A136BC5-9AD6-4FE6-A046-C70C7A0034B4}"/>
              </a:ext>
            </a:extLst>
          </p:cNvPr>
          <p:cNvSpPr txBox="1"/>
          <p:nvPr/>
        </p:nvSpPr>
        <p:spPr>
          <a:xfrm rot="21084542">
            <a:off x="7838300" y="5963176"/>
            <a:ext cx="3553024" cy="369332"/>
          </a:xfrm>
          <a:prstGeom prst="rect">
            <a:avLst/>
          </a:prstGeom>
          <a:noFill/>
        </p:spPr>
        <p:txBody>
          <a:bodyPr wrap="none" rtlCol="0">
            <a:spAutoFit/>
          </a:bodyPr>
          <a:lstStyle/>
          <a:p>
            <a:r>
              <a:rPr lang="en-US" dirty="0">
                <a:solidFill>
                  <a:srgbClr val="FF0000"/>
                </a:solidFill>
              </a:rPr>
              <a:t>Stakeholders still want project plans</a:t>
            </a:r>
          </a:p>
        </p:txBody>
      </p:sp>
      <p:sp>
        <p:nvSpPr>
          <p:cNvPr id="13" name="TextBox 12">
            <a:extLst>
              <a:ext uri="{FF2B5EF4-FFF2-40B4-BE49-F238E27FC236}">
                <a16:creationId xmlns:a16="http://schemas.microsoft.com/office/drawing/2014/main" id="{828C7078-54A8-4468-967F-BE1617A33C28}"/>
              </a:ext>
            </a:extLst>
          </p:cNvPr>
          <p:cNvSpPr txBox="1"/>
          <p:nvPr/>
        </p:nvSpPr>
        <p:spPr>
          <a:xfrm rot="615772">
            <a:off x="3092761" y="999022"/>
            <a:ext cx="4205318" cy="369332"/>
          </a:xfrm>
          <a:prstGeom prst="rect">
            <a:avLst/>
          </a:prstGeom>
          <a:noFill/>
        </p:spPr>
        <p:txBody>
          <a:bodyPr wrap="none" rtlCol="0">
            <a:spAutoFit/>
          </a:bodyPr>
          <a:lstStyle/>
          <a:p>
            <a:r>
              <a:rPr lang="en-US" dirty="0">
                <a:solidFill>
                  <a:srgbClr val="00B050"/>
                </a:solidFill>
              </a:rPr>
              <a:t>Less documentation – a developer’s dream</a:t>
            </a:r>
          </a:p>
        </p:txBody>
      </p:sp>
    </p:spTree>
    <p:extLst>
      <p:ext uri="{BB962C8B-B14F-4D97-AF65-F5344CB8AC3E}">
        <p14:creationId xmlns:p14="http://schemas.microsoft.com/office/powerpoint/2010/main" val="996952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id="{CFF79E96-B31C-4DFE-B7D7-15558B84E3B1}"/>
              </a:ext>
            </a:extLst>
          </p:cNvPr>
          <p:cNvSpPr>
            <a:spLocks noGrp="1"/>
          </p:cNvSpPr>
          <p:nvPr>
            <p:ph sz="quarter" idx="4"/>
          </p:nvPr>
        </p:nvSpPr>
        <p:spPr/>
        <p:txBody>
          <a:bodyPr/>
          <a:lstStyle/>
          <a:p>
            <a:r>
              <a:rPr lang="en-US" dirty="0"/>
              <a:t>Sequential</a:t>
            </a:r>
          </a:p>
          <a:p>
            <a:r>
              <a:rPr lang="en-US" dirty="0"/>
              <a:t>SDLC</a:t>
            </a:r>
          </a:p>
          <a:p>
            <a:r>
              <a:rPr lang="en-US" dirty="0"/>
              <a:t>Gantt style project plans</a:t>
            </a:r>
          </a:p>
          <a:p>
            <a:r>
              <a:rPr lang="en-US" dirty="0"/>
              <a:t>Pre-determined and fixed Production Release Date (Go-Live)</a:t>
            </a:r>
          </a:p>
          <a:p>
            <a:r>
              <a:rPr lang="en-US" dirty="0"/>
              <a:t>Large project teams with centralized skills</a:t>
            </a:r>
          </a:p>
          <a:p>
            <a:r>
              <a:rPr lang="en-US" dirty="0"/>
              <a:t>Weekly project update meetings</a:t>
            </a:r>
          </a:p>
          <a:p>
            <a:endParaRPr lang="en-US" dirty="0"/>
          </a:p>
          <a:p>
            <a:endParaRPr lang="en-US" dirty="0"/>
          </a:p>
        </p:txBody>
      </p:sp>
      <p:sp>
        <p:nvSpPr>
          <p:cNvPr id="7" name="Text Placeholder 6">
            <a:extLst>
              <a:ext uri="{FF2B5EF4-FFF2-40B4-BE49-F238E27FC236}">
                <a16:creationId xmlns:a16="http://schemas.microsoft.com/office/drawing/2014/main" id="{003F52DA-2503-4E83-A84A-A6F9EF1B9056}"/>
              </a:ext>
            </a:extLst>
          </p:cNvPr>
          <p:cNvSpPr>
            <a:spLocks noGrp="1"/>
          </p:cNvSpPr>
          <p:nvPr>
            <p:ph type="body" sz="half" idx="3"/>
          </p:nvPr>
        </p:nvSpPr>
        <p:spPr/>
        <p:txBody>
          <a:bodyPr/>
          <a:lstStyle/>
          <a:p>
            <a:r>
              <a:rPr lang="en-US" dirty="0"/>
              <a:t>Waterfall</a:t>
            </a:r>
          </a:p>
        </p:txBody>
      </p:sp>
      <p:sp>
        <p:nvSpPr>
          <p:cNvPr id="6" name="Content Placeholder 5">
            <a:extLst>
              <a:ext uri="{FF2B5EF4-FFF2-40B4-BE49-F238E27FC236}">
                <a16:creationId xmlns:a16="http://schemas.microsoft.com/office/drawing/2014/main" id="{98194A8B-27CC-4567-9B5B-3F7FB64D0387}"/>
              </a:ext>
            </a:extLst>
          </p:cNvPr>
          <p:cNvSpPr>
            <a:spLocks noGrp="1"/>
          </p:cNvSpPr>
          <p:nvPr>
            <p:ph sz="quarter" idx="2"/>
          </p:nvPr>
        </p:nvSpPr>
        <p:spPr/>
        <p:txBody>
          <a:bodyPr/>
          <a:lstStyle/>
          <a:p>
            <a:r>
              <a:rPr lang="en-US" dirty="0"/>
              <a:t>Iterative</a:t>
            </a:r>
          </a:p>
          <a:p>
            <a:r>
              <a:rPr lang="en-US" dirty="0"/>
              <a:t>Features </a:t>
            </a:r>
            <a:r>
              <a:rPr lang="en-US" dirty="0">
                <a:sym typeface="Wingdings" panose="05000000000000000000" pitchFamily="2" charset="2"/>
              </a:rPr>
              <a:t> Epics  Stories  Tasks</a:t>
            </a:r>
          </a:p>
          <a:p>
            <a:r>
              <a:rPr lang="en-US" dirty="0">
                <a:sym typeface="Wingdings" panose="05000000000000000000" pitchFamily="2" charset="2"/>
              </a:rPr>
              <a:t>PI Planning  Sprints</a:t>
            </a:r>
          </a:p>
          <a:p>
            <a:r>
              <a:rPr lang="en-US" dirty="0">
                <a:sym typeface="Wingdings" panose="05000000000000000000" pitchFamily="2" charset="2"/>
              </a:rPr>
              <a:t>Flexible release dates based upon team capacity</a:t>
            </a:r>
          </a:p>
          <a:p>
            <a:r>
              <a:rPr lang="en-US" dirty="0">
                <a:sym typeface="Wingdings" panose="05000000000000000000" pitchFamily="2" charset="2"/>
              </a:rPr>
              <a:t>Cross-functional teams</a:t>
            </a:r>
          </a:p>
          <a:p>
            <a:r>
              <a:rPr lang="en-US" dirty="0">
                <a:sym typeface="Wingdings" panose="05000000000000000000" pitchFamily="2" charset="2"/>
              </a:rPr>
              <a:t>Full transparency</a:t>
            </a:r>
          </a:p>
          <a:p>
            <a:r>
              <a:rPr lang="en-US" dirty="0">
                <a:sym typeface="Wingdings" panose="05000000000000000000" pitchFamily="2" charset="2"/>
              </a:rPr>
              <a:t>Daily project status updates </a:t>
            </a:r>
            <a:endParaRPr lang="en-US" dirty="0"/>
          </a:p>
        </p:txBody>
      </p:sp>
      <p:sp>
        <p:nvSpPr>
          <p:cNvPr id="5" name="Text Placeholder 4">
            <a:extLst>
              <a:ext uri="{FF2B5EF4-FFF2-40B4-BE49-F238E27FC236}">
                <a16:creationId xmlns:a16="http://schemas.microsoft.com/office/drawing/2014/main" id="{93C36B51-60A0-4640-A27D-59843EF25B21}"/>
              </a:ext>
            </a:extLst>
          </p:cNvPr>
          <p:cNvSpPr>
            <a:spLocks noGrp="1"/>
          </p:cNvSpPr>
          <p:nvPr>
            <p:ph type="body" idx="1"/>
          </p:nvPr>
        </p:nvSpPr>
        <p:spPr/>
        <p:txBody>
          <a:bodyPr/>
          <a:lstStyle/>
          <a:p>
            <a:r>
              <a:rPr lang="en-US" dirty="0"/>
              <a:t>Agile	</a:t>
            </a:r>
          </a:p>
        </p:txBody>
      </p:sp>
      <p:sp>
        <p:nvSpPr>
          <p:cNvPr id="4" name="Title 3">
            <a:extLst>
              <a:ext uri="{FF2B5EF4-FFF2-40B4-BE49-F238E27FC236}">
                <a16:creationId xmlns:a16="http://schemas.microsoft.com/office/drawing/2014/main" id="{57D1DECD-BEED-409F-A9EA-1D0D5068BB72}"/>
              </a:ext>
            </a:extLst>
          </p:cNvPr>
          <p:cNvSpPr>
            <a:spLocks noGrp="1"/>
          </p:cNvSpPr>
          <p:nvPr>
            <p:ph type="title"/>
          </p:nvPr>
        </p:nvSpPr>
        <p:spPr/>
        <p:txBody>
          <a:bodyPr/>
          <a:lstStyle/>
          <a:p>
            <a:pPr algn="ctr"/>
            <a:r>
              <a:rPr lang="en-US" dirty="0"/>
              <a:t>Methodology Comparisons</a:t>
            </a:r>
          </a:p>
        </p:txBody>
      </p:sp>
      <p:pic>
        <p:nvPicPr>
          <p:cNvPr id="10" name="Picture 9">
            <a:extLst>
              <a:ext uri="{FF2B5EF4-FFF2-40B4-BE49-F238E27FC236}">
                <a16:creationId xmlns:a16="http://schemas.microsoft.com/office/drawing/2014/main" id="{4598493A-4A3B-47FA-9EF8-E6E95A82BFE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17358310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4B2FE73-DFA7-4878-8448-68393B45679E}"/>
              </a:ext>
            </a:extLst>
          </p:cNvPr>
          <p:cNvSpPr>
            <a:spLocks noGrp="1"/>
          </p:cNvSpPr>
          <p:nvPr>
            <p:ph idx="1"/>
          </p:nvPr>
        </p:nvSpPr>
        <p:spPr/>
        <p:txBody>
          <a:bodyPr/>
          <a:lstStyle/>
          <a:p>
            <a:r>
              <a:rPr lang="en-US" dirty="0"/>
              <a:t>Many organizations find some Agile concepts useful but still need or want to maintain the structure found in Waterfall</a:t>
            </a:r>
          </a:p>
          <a:p>
            <a:pPr lvl="1"/>
            <a:r>
              <a:rPr lang="en-US" dirty="0"/>
              <a:t>That’s OK!</a:t>
            </a:r>
          </a:p>
          <a:p>
            <a:pPr lvl="1"/>
            <a:r>
              <a:rPr lang="en-US" dirty="0"/>
              <a:t>Hybrid solutions are just as successful</a:t>
            </a:r>
          </a:p>
          <a:p>
            <a:pPr lvl="1"/>
            <a:r>
              <a:rPr lang="en-US" dirty="0"/>
              <a:t>Agile is not for everyone!</a:t>
            </a:r>
          </a:p>
          <a:p>
            <a:pPr lvl="1"/>
            <a:r>
              <a:rPr lang="en-US" dirty="0"/>
              <a:t>Know your business; know your customers; know your culture</a:t>
            </a:r>
          </a:p>
        </p:txBody>
      </p:sp>
      <p:sp>
        <p:nvSpPr>
          <p:cNvPr id="3" name="Title 2">
            <a:extLst>
              <a:ext uri="{FF2B5EF4-FFF2-40B4-BE49-F238E27FC236}">
                <a16:creationId xmlns:a16="http://schemas.microsoft.com/office/drawing/2014/main" id="{42BBD211-0246-4FC6-A4D1-556BF450D128}"/>
              </a:ext>
            </a:extLst>
          </p:cNvPr>
          <p:cNvSpPr>
            <a:spLocks noGrp="1"/>
          </p:cNvSpPr>
          <p:nvPr>
            <p:ph type="title"/>
          </p:nvPr>
        </p:nvSpPr>
        <p:spPr/>
        <p:txBody>
          <a:bodyPr/>
          <a:lstStyle/>
          <a:p>
            <a:r>
              <a:rPr lang="en-US" dirty="0"/>
              <a:t>Agile/Waterfall Hybrid</a:t>
            </a:r>
          </a:p>
        </p:txBody>
      </p:sp>
    </p:spTree>
    <p:extLst>
      <p:ext uri="{BB962C8B-B14F-4D97-AF65-F5344CB8AC3E}">
        <p14:creationId xmlns:p14="http://schemas.microsoft.com/office/powerpoint/2010/main" val="42812596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BA96897-AD7F-4303-AF56-47DA65A65D31}"/>
              </a:ext>
            </a:extLst>
          </p:cNvPr>
          <p:cNvSpPr>
            <a:spLocks noGrp="1"/>
          </p:cNvSpPr>
          <p:nvPr>
            <p:ph idx="1"/>
          </p:nvPr>
        </p:nvSpPr>
        <p:spPr/>
        <p:txBody>
          <a:bodyPr/>
          <a:lstStyle/>
          <a:p>
            <a:pPr>
              <a:spcAft>
                <a:spcPts val="600"/>
              </a:spcAft>
            </a:pPr>
            <a:r>
              <a:rPr lang="en-US" dirty="0">
                <a:hlinkClick r:id="rId2"/>
              </a:rPr>
              <a:t>https://www.scrumalliance.org/community/articles</a:t>
            </a:r>
          </a:p>
          <a:p>
            <a:pPr>
              <a:spcAft>
                <a:spcPts val="600"/>
              </a:spcAft>
            </a:pPr>
            <a:endParaRPr lang="en-US" dirty="0">
              <a:hlinkClick r:id="rId2"/>
            </a:endParaRPr>
          </a:p>
          <a:p>
            <a:pPr lvl="1">
              <a:spcAft>
                <a:spcPts val="600"/>
              </a:spcAft>
            </a:pPr>
            <a:r>
              <a:rPr lang="en-US" dirty="0">
                <a:hlinkClick r:id="rId2"/>
              </a:rPr>
              <a:t>https://www.scrumalliance.org/community/articles/2017/august/why-we-arent-wasting-time-in-the-daily-scrum-meeti</a:t>
            </a:r>
            <a:endParaRPr lang="en-US" dirty="0"/>
          </a:p>
          <a:p>
            <a:pPr lvl="1">
              <a:spcAft>
                <a:spcPts val="600"/>
              </a:spcAft>
            </a:pPr>
            <a:endParaRPr lang="en-US" dirty="0">
              <a:hlinkClick r:id="rId3"/>
            </a:endParaRPr>
          </a:p>
          <a:p>
            <a:pPr lvl="1">
              <a:spcAft>
                <a:spcPts val="600"/>
              </a:spcAft>
            </a:pPr>
            <a:r>
              <a:rPr lang="en-US" dirty="0">
                <a:hlinkClick r:id="rId3"/>
              </a:rPr>
              <a:t>https://www.quora.com/How-do-agile-teams-ensure-code-quality</a:t>
            </a:r>
            <a:endParaRPr lang="en-US" dirty="0"/>
          </a:p>
          <a:p>
            <a:pPr lvl="1">
              <a:spcAft>
                <a:spcPts val="600"/>
              </a:spcAft>
            </a:pPr>
            <a:endParaRPr lang="en-US" dirty="0"/>
          </a:p>
        </p:txBody>
      </p:sp>
      <p:sp>
        <p:nvSpPr>
          <p:cNvPr id="3" name="Title 2">
            <a:extLst>
              <a:ext uri="{FF2B5EF4-FFF2-40B4-BE49-F238E27FC236}">
                <a16:creationId xmlns:a16="http://schemas.microsoft.com/office/drawing/2014/main" id="{C90D494B-4FE2-4238-A68C-A0B20B4FA7C5}"/>
              </a:ext>
            </a:extLst>
          </p:cNvPr>
          <p:cNvSpPr>
            <a:spLocks noGrp="1"/>
          </p:cNvSpPr>
          <p:nvPr>
            <p:ph type="title"/>
          </p:nvPr>
        </p:nvSpPr>
        <p:spPr/>
        <p:txBody>
          <a:bodyPr/>
          <a:lstStyle/>
          <a:p>
            <a:r>
              <a:rPr lang="en-US" dirty="0"/>
              <a:t>Agile Scrum Articles</a:t>
            </a:r>
          </a:p>
        </p:txBody>
      </p:sp>
    </p:spTree>
    <p:extLst>
      <p:ext uri="{BB962C8B-B14F-4D97-AF65-F5344CB8AC3E}">
        <p14:creationId xmlns:p14="http://schemas.microsoft.com/office/powerpoint/2010/main" val="550873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4F90F7C-ABBD-44EF-99C2-243C5DCA9A65}"/>
              </a:ext>
            </a:extLst>
          </p:cNvPr>
          <p:cNvSpPr>
            <a:spLocks noGrp="1"/>
          </p:cNvSpPr>
          <p:nvPr>
            <p:ph idx="1"/>
          </p:nvPr>
        </p:nvSpPr>
        <p:spPr/>
        <p:txBody>
          <a:bodyPr/>
          <a:lstStyle/>
          <a:p>
            <a:r>
              <a:rPr lang="en-US" dirty="0"/>
              <a:t>Online</a:t>
            </a:r>
            <a:endParaRPr lang="en-US" dirty="0">
              <a:hlinkClick r:id="rId2"/>
            </a:endParaRPr>
          </a:p>
          <a:p>
            <a:pPr lvl="1"/>
            <a:r>
              <a:rPr lang="en-US" dirty="0">
                <a:hlinkClick r:id="rId2"/>
              </a:rPr>
              <a:t>https://www.scrumalliance.org</a:t>
            </a:r>
            <a:endParaRPr lang="en-US" dirty="0"/>
          </a:p>
          <a:p>
            <a:pPr lvl="1"/>
            <a:r>
              <a:rPr lang="en-US" dirty="0">
                <a:hlinkClick r:id="rId3"/>
              </a:rPr>
              <a:t>http://www.scaledagileframework.com/</a:t>
            </a:r>
            <a:endParaRPr lang="en-US" dirty="0"/>
          </a:p>
          <a:p>
            <a:pPr marL="109728" indent="0">
              <a:buNone/>
            </a:pPr>
            <a:endParaRPr lang="en-US" dirty="0"/>
          </a:p>
          <a:p>
            <a:pPr marL="109728" indent="0">
              <a:buNone/>
            </a:pPr>
            <a:r>
              <a:rPr lang="en-US" dirty="0"/>
              <a:t>Books:</a:t>
            </a:r>
          </a:p>
          <a:p>
            <a:pPr lvl="1"/>
            <a:r>
              <a:rPr lang="en-US" dirty="0"/>
              <a:t>Essential Scrum: A Practical Guide to the Most Popular Agile Process</a:t>
            </a:r>
          </a:p>
          <a:p>
            <a:pPr lvl="1"/>
            <a:r>
              <a:rPr lang="en-US" dirty="0"/>
              <a:t>The Cucumber Book</a:t>
            </a:r>
          </a:p>
          <a:p>
            <a:pPr lvl="1"/>
            <a:r>
              <a:rPr lang="en-US" dirty="0"/>
              <a:t>Succeeding with Agile: Software Development Using Scrum</a:t>
            </a:r>
          </a:p>
        </p:txBody>
      </p:sp>
      <p:sp>
        <p:nvSpPr>
          <p:cNvPr id="3" name="Title 2">
            <a:extLst>
              <a:ext uri="{FF2B5EF4-FFF2-40B4-BE49-F238E27FC236}">
                <a16:creationId xmlns:a16="http://schemas.microsoft.com/office/drawing/2014/main" id="{0C4312B3-DB4E-4ADE-9E5E-34CCB0DC26CA}"/>
              </a:ext>
            </a:extLst>
          </p:cNvPr>
          <p:cNvSpPr>
            <a:spLocks noGrp="1"/>
          </p:cNvSpPr>
          <p:nvPr>
            <p:ph type="title"/>
          </p:nvPr>
        </p:nvSpPr>
        <p:spPr/>
        <p:txBody>
          <a:bodyPr/>
          <a:lstStyle/>
          <a:p>
            <a:r>
              <a:rPr lang="en-US" dirty="0"/>
              <a:t>Resources</a:t>
            </a:r>
          </a:p>
        </p:txBody>
      </p:sp>
    </p:spTree>
    <p:extLst>
      <p:ext uri="{BB962C8B-B14F-4D97-AF65-F5344CB8AC3E}">
        <p14:creationId xmlns:p14="http://schemas.microsoft.com/office/powerpoint/2010/main" val="8765865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22829A6-200A-4C0A-9A7F-A294D0271C13}"/>
              </a:ext>
            </a:extLst>
          </p:cNvPr>
          <p:cNvSpPr>
            <a:spLocks noGrp="1"/>
          </p:cNvSpPr>
          <p:nvPr>
            <p:ph idx="1"/>
          </p:nvPr>
        </p:nvSpPr>
        <p:spPr/>
        <p:txBody>
          <a:bodyPr/>
          <a:lstStyle/>
          <a:p>
            <a:pPr marL="109728" indent="0">
              <a:buNone/>
            </a:pPr>
            <a:r>
              <a:rPr lang="en-US" dirty="0"/>
              <a:t>Scrum Alliance</a:t>
            </a:r>
          </a:p>
          <a:p>
            <a:r>
              <a:rPr lang="en-US" dirty="0"/>
              <a:t>Certified Scrum Master (CSM)</a:t>
            </a:r>
          </a:p>
          <a:p>
            <a:r>
              <a:rPr lang="en-US" dirty="0"/>
              <a:t>Certified Scrum Product Owner (CSPO)</a:t>
            </a:r>
          </a:p>
          <a:p>
            <a:r>
              <a:rPr lang="en-US" dirty="0"/>
              <a:t>Certified Enterprise Coach (CEC)</a:t>
            </a:r>
          </a:p>
          <a:p>
            <a:endParaRPr lang="en-US" dirty="0"/>
          </a:p>
          <a:p>
            <a:pPr marL="109728" indent="0">
              <a:buNone/>
            </a:pPr>
            <a:r>
              <a:rPr lang="en-US" dirty="0"/>
              <a:t>Project Management Institute</a:t>
            </a:r>
          </a:p>
          <a:p>
            <a:r>
              <a:rPr lang="en-US" dirty="0"/>
              <a:t>PMI Agile Certified Practitioner (PMI-ACP)</a:t>
            </a:r>
          </a:p>
          <a:p>
            <a:endParaRPr lang="en-US" dirty="0"/>
          </a:p>
        </p:txBody>
      </p:sp>
      <p:sp>
        <p:nvSpPr>
          <p:cNvPr id="3" name="Title 2">
            <a:extLst>
              <a:ext uri="{FF2B5EF4-FFF2-40B4-BE49-F238E27FC236}">
                <a16:creationId xmlns:a16="http://schemas.microsoft.com/office/drawing/2014/main" id="{0999F762-8113-49A7-BF6B-6C169B8E0A30}"/>
              </a:ext>
            </a:extLst>
          </p:cNvPr>
          <p:cNvSpPr>
            <a:spLocks noGrp="1"/>
          </p:cNvSpPr>
          <p:nvPr>
            <p:ph type="title"/>
          </p:nvPr>
        </p:nvSpPr>
        <p:spPr/>
        <p:txBody>
          <a:bodyPr/>
          <a:lstStyle/>
          <a:p>
            <a:r>
              <a:rPr lang="en-US" dirty="0"/>
              <a:t>Certifications</a:t>
            </a:r>
          </a:p>
        </p:txBody>
      </p:sp>
    </p:spTree>
    <p:extLst>
      <p:ext uri="{BB962C8B-B14F-4D97-AF65-F5344CB8AC3E}">
        <p14:creationId xmlns:p14="http://schemas.microsoft.com/office/powerpoint/2010/main" val="17510501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idx="1"/>
          </p:nvPr>
        </p:nvSpPr>
        <p:spPr/>
        <p:txBody>
          <a:bodyPr/>
          <a:lstStyle/>
          <a:p>
            <a:endParaRPr lang="en-US"/>
          </a:p>
        </p:txBody>
      </p:sp>
      <p:sp>
        <p:nvSpPr>
          <p:cNvPr id="107522" name="Rectangle 2"/>
          <p:cNvSpPr>
            <a:spLocks noGrp="1" noChangeArrowheads="1"/>
          </p:cNvSpPr>
          <p:nvPr>
            <p:ph type="title"/>
          </p:nvPr>
        </p:nvSpPr>
        <p:spPr/>
        <p:txBody>
          <a:bodyPr/>
          <a:lstStyle/>
          <a:p>
            <a:r>
              <a:rPr lang="en-US" dirty="0"/>
              <a:t>Questions and Answers</a:t>
            </a:r>
          </a:p>
        </p:txBody>
      </p:sp>
      <p:pic>
        <p:nvPicPr>
          <p:cNvPr id="5" name="Picture 4">
            <a:extLst>
              <a:ext uri="{FF2B5EF4-FFF2-40B4-BE49-F238E27FC236}">
                <a16:creationId xmlns:a16="http://schemas.microsoft.com/office/drawing/2014/main" id="{B4B675B4-1B33-4E5A-894F-8105002B0F9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2494420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A6F21E4-3780-4C1D-9D48-9D9B40579A39}"/>
              </a:ext>
            </a:extLst>
          </p:cNvPr>
          <p:cNvSpPr>
            <a:spLocks noGrp="1"/>
          </p:cNvSpPr>
          <p:nvPr>
            <p:ph type="body" idx="1"/>
          </p:nvPr>
        </p:nvSpPr>
        <p:spPr/>
        <p:txBody>
          <a:bodyPr/>
          <a:lstStyle/>
          <a:p>
            <a:endParaRPr lang="en-US"/>
          </a:p>
        </p:txBody>
      </p:sp>
      <p:sp>
        <p:nvSpPr>
          <p:cNvPr id="2" name="Title 1">
            <a:extLst>
              <a:ext uri="{FF2B5EF4-FFF2-40B4-BE49-F238E27FC236}">
                <a16:creationId xmlns:a16="http://schemas.microsoft.com/office/drawing/2014/main" id="{F6695B62-DE6F-45C8-8754-5CC97E3AAD37}"/>
              </a:ext>
            </a:extLst>
          </p:cNvPr>
          <p:cNvSpPr>
            <a:spLocks noGrp="1"/>
          </p:cNvSpPr>
          <p:nvPr>
            <p:ph type="title"/>
          </p:nvPr>
        </p:nvSpPr>
        <p:spPr/>
        <p:txBody>
          <a:bodyPr/>
          <a:lstStyle/>
          <a:p>
            <a:r>
              <a:rPr lang="en-US" dirty="0"/>
              <a:t>Training Retrospective</a:t>
            </a:r>
          </a:p>
        </p:txBody>
      </p:sp>
    </p:spTree>
    <p:extLst>
      <p:ext uri="{BB962C8B-B14F-4D97-AF65-F5344CB8AC3E}">
        <p14:creationId xmlns:p14="http://schemas.microsoft.com/office/powerpoint/2010/main" val="15338933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idx="1"/>
          </p:nvPr>
        </p:nvSpPr>
        <p:spPr/>
        <p:txBody>
          <a:bodyPr/>
          <a:lstStyle/>
          <a:p>
            <a:r>
              <a:rPr lang="en-US" dirty="0">
                <a:hlinkClick r:id="rId2"/>
              </a:rPr>
              <a:t>https://help.github.com/articles/create-a-repo/</a:t>
            </a:r>
            <a:endParaRPr lang="en-US" dirty="0"/>
          </a:p>
          <a:p>
            <a:endParaRPr lang="en-US" dirty="0"/>
          </a:p>
          <a:p>
            <a:r>
              <a:rPr lang="en-US" dirty="0">
                <a:hlinkClick r:id="rId3"/>
              </a:rPr>
              <a:t>http://product.hubspot.com/blog/git-and-github-tutorial-for-beginners</a:t>
            </a:r>
            <a:r>
              <a:rPr lang="en-US" dirty="0"/>
              <a:t> - Please note that the tutorial uses commands instead of GitHub Desktop.  </a:t>
            </a:r>
          </a:p>
          <a:p>
            <a:endParaRPr lang="en-US" dirty="0"/>
          </a:p>
          <a:p>
            <a:endParaRPr lang="en-US" dirty="0"/>
          </a:p>
          <a:p>
            <a:endParaRPr lang="en-US" dirty="0"/>
          </a:p>
        </p:txBody>
      </p:sp>
      <p:sp>
        <p:nvSpPr>
          <p:cNvPr id="107522" name="Rectangle 2"/>
          <p:cNvSpPr>
            <a:spLocks noGrp="1" noChangeArrowheads="1"/>
          </p:cNvSpPr>
          <p:nvPr>
            <p:ph type="title"/>
          </p:nvPr>
        </p:nvSpPr>
        <p:spPr/>
        <p:txBody>
          <a:bodyPr/>
          <a:lstStyle/>
          <a:p>
            <a:r>
              <a:rPr lang="en-US" dirty="0"/>
              <a:t>Appendix</a:t>
            </a:r>
          </a:p>
        </p:txBody>
      </p:sp>
      <p:pic>
        <p:nvPicPr>
          <p:cNvPr id="5" name="Picture 4">
            <a:extLst>
              <a:ext uri="{FF2B5EF4-FFF2-40B4-BE49-F238E27FC236}">
                <a16:creationId xmlns:a16="http://schemas.microsoft.com/office/drawing/2014/main" id="{B4B675B4-1B33-4E5A-894F-8105002B0F9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28506294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C64E2A-F095-4E49-BDE8-D2965FC600D5}"/>
              </a:ext>
            </a:extLst>
          </p:cNvPr>
          <p:cNvSpPr>
            <a:spLocks noGrp="1"/>
          </p:cNvSpPr>
          <p:nvPr>
            <p:ph type="title"/>
          </p:nvPr>
        </p:nvSpPr>
        <p:spPr/>
        <p:txBody>
          <a:bodyPr>
            <a:normAutofit fontScale="90000"/>
          </a:bodyPr>
          <a:lstStyle/>
          <a:p>
            <a:r>
              <a:rPr lang="en-US" dirty="0"/>
              <a:t>Impact of requirements or design changes using Waterfall</a:t>
            </a:r>
          </a:p>
        </p:txBody>
      </p:sp>
      <p:cxnSp>
        <p:nvCxnSpPr>
          <p:cNvPr id="4" name="Straight Connector 3">
            <a:extLst>
              <a:ext uri="{FF2B5EF4-FFF2-40B4-BE49-F238E27FC236}">
                <a16:creationId xmlns:a16="http://schemas.microsoft.com/office/drawing/2014/main" id="{B71077C8-8312-4699-9095-84E7D4154FA7}"/>
              </a:ext>
            </a:extLst>
          </p:cNvPr>
          <p:cNvCxnSpPr>
            <a:cxnSpLocks/>
          </p:cNvCxnSpPr>
          <p:nvPr/>
        </p:nvCxnSpPr>
        <p:spPr>
          <a:xfrm>
            <a:off x="1882066" y="2645546"/>
            <a:ext cx="0" cy="2975499"/>
          </a:xfrm>
          <a:prstGeom prst="line">
            <a:avLst/>
          </a:prstGeom>
          <a:ln w="254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1253660D-8BFF-43A4-8F19-D3DBA6FA8419}"/>
              </a:ext>
            </a:extLst>
          </p:cNvPr>
          <p:cNvCxnSpPr>
            <a:cxnSpLocks/>
          </p:cNvCxnSpPr>
          <p:nvPr/>
        </p:nvCxnSpPr>
        <p:spPr>
          <a:xfrm flipH="1">
            <a:off x="1882066" y="5621045"/>
            <a:ext cx="8076074" cy="0"/>
          </a:xfrm>
          <a:prstGeom prst="line">
            <a:avLst/>
          </a:prstGeom>
          <a:ln w="254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CB04B4F0-50F2-4E08-BB54-F373BD3AF4AA}"/>
              </a:ext>
            </a:extLst>
          </p:cNvPr>
          <p:cNvSpPr txBox="1"/>
          <p:nvPr/>
        </p:nvSpPr>
        <p:spPr>
          <a:xfrm rot="16200000">
            <a:off x="798990" y="4039340"/>
            <a:ext cx="1566776" cy="369332"/>
          </a:xfrm>
          <a:prstGeom prst="rect">
            <a:avLst/>
          </a:prstGeom>
          <a:noFill/>
        </p:spPr>
        <p:txBody>
          <a:bodyPr wrap="none" rtlCol="0">
            <a:spAutoFit/>
          </a:bodyPr>
          <a:lstStyle/>
          <a:p>
            <a:r>
              <a:rPr lang="en-US" dirty="0"/>
              <a:t>Cost of change</a:t>
            </a:r>
          </a:p>
        </p:txBody>
      </p:sp>
      <p:sp>
        <p:nvSpPr>
          <p:cNvPr id="11" name="TextBox 10">
            <a:extLst>
              <a:ext uri="{FF2B5EF4-FFF2-40B4-BE49-F238E27FC236}">
                <a16:creationId xmlns:a16="http://schemas.microsoft.com/office/drawing/2014/main" id="{7B6666D6-E9D6-4335-A3FF-7925FD4965D0}"/>
              </a:ext>
            </a:extLst>
          </p:cNvPr>
          <p:cNvSpPr txBox="1"/>
          <p:nvPr/>
        </p:nvSpPr>
        <p:spPr>
          <a:xfrm>
            <a:off x="2024109" y="5956917"/>
            <a:ext cx="7934031" cy="369332"/>
          </a:xfrm>
          <a:prstGeom prst="rect">
            <a:avLst/>
          </a:prstGeom>
          <a:noFill/>
        </p:spPr>
        <p:txBody>
          <a:bodyPr wrap="none" rtlCol="0">
            <a:spAutoFit/>
          </a:bodyPr>
          <a:lstStyle/>
          <a:p>
            <a:r>
              <a:rPr lang="en-US" dirty="0"/>
              <a:t>Analysis 		Design		Coding		Testing		Ops</a:t>
            </a:r>
          </a:p>
        </p:txBody>
      </p:sp>
      <p:sp>
        <p:nvSpPr>
          <p:cNvPr id="18" name="Freeform: Shape 17">
            <a:extLst>
              <a:ext uri="{FF2B5EF4-FFF2-40B4-BE49-F238E27FC236}">
                <a16:creationId xmlns:a16="http://schemas.microsoft.com/office/drawing/2014/main" id="{13FE9892-0749-40BC-8ADB-E32BD9C0BF14}"/>
              </a:ext>
            </a:extLst>
          </p:cNvPr>
          <p:cNvSpPr/>
          <p:nvPr/>
        </p:nvSpPr>
        <p:spPr>
          <a:xfrm>
            <a:off x="1882066" y="2868574"/>
            <a:ext cx="7359588" cy="2529443"/>
          </a:xfrm>
          <a:custGeom>
            <a:avLst/>
            <a:gdLst>
              <a:gd name="connsiteX0" fmla="*/ 0 w 7359588"/>
              <a:gd name="connsiteY0" fmla="*/ 2325950 h 2529443"/>
              <a:gd name="connsiteX1" fmla="*/ 2112885 w 7359588"/>
              <a:gd name="connsiteY1" fmla="*/ 2299317 h 2529443"/>
              <a:gd name="connsiteX2" fmla="*/ 7359588 w 7359588"/>
              <a:gd name="connsiteY2" fmla="*/ 0 h 2529443"/>
            </a:gdLst>
            <a:ahLst/>
            <a:cxnLst>
              <a:cxn ang="0">
                <a:pos x="connsiteX0" y="connsiteY0"/>
              </a:cxn>
              <a:cxn ang="0">
                <a:pos x="connsiteX1" y="connsiteY1"/>
              </a:cxn>
              <a:cxn ang="0">
                <a:pos x="connsiteX2" y="connsiteY2"/>
              </a:cxn>
            </a:cxnLst>
            <a:rect l="l" t="t" r="r" b="b"/>
            <a:pathLst>
              <a:path w="7359588" h="2529443">
                <a:moveTo>
                  <a:pt x="0" y="2325950"/>
                </a:moveTo>
                <a:cubicBezTo>
                  <a:pt x="443143" y="2506462"/>
                  <a:pt x="886287" y="2686975"/>
                  <a:pt x="2112885" y="2299317"/>
                </a:cubicBezTo>
                <a:cubicBezTo>
                  <a:pt x="3339483" y="1911659"/>
                  <a:pt x="5349535" y="955829"/>
                  <a:pt x="7359588" y="0"/>
                </a:cubicBezTo>
              </a:path>
            </a:pathLst>
          </a:cu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37AFAF00-452F-45C0-B019-F2F5875C7DD5}"/>
              </a:ext>
            </a:extLst>
          </p:cNvPr>
          <p:cNvSpPr txBox="1"/>
          <p:nvPr/>
        </p:nvSpPr>
        <p:spPr>
          <a:xfrm rot="1644432">
            <a:off x="1798350" y="4148453"/>
            <a:ext cx="5055871" cy="369332"/>
          </a:xfrm>
          <a:prstGeom prst="rect">
            <a:avLst/>
          </a:prstGeom>
          <a:noFill/>
        </p:spPr>
        <p:txBody>
          <a:bodyPr wrap="none" rtlCol="0">
            <a:spAutoFit/>
          </a:bodyPr>
          <a:lstStyle/>
          <a:p>
            <a:r>
              <a:rPr lang="en-US" dirty="0">
                <a:solidFill>
                  <a:srgbClr val="FF0000"/>
                </a:solidFill>
              </a:rPr>
              <a:t>Requirements must be nailed down to avoid change</a:t>
            </a:r>
          </a:p>
        </p:txBody>
      </p:sp>
      <p:sp>
        <p:nvSpPr>
          <p:cNvPr id="20" name="TextBox 19">
            <a:extLst>
              <a:ext uri="{FF2B5EF4-FFF2-40B4-BE49-F238E27FC236}">
                <a16:creationId xmlns:a16="http://schemas.microsoft.com/office/drawing/2014/main" id="{12C8CA4D-B361-4E37-8A64-DC3E71679224}"/>
              </a:ext>
            </a:extLst>
          </p:cNvPr>
          <p:cNvSpPr txBox="1"/>
          <p:nvPr/>
        </p:nvSpPr>
        <p:spPr>
          <a:xfrm rot="1644432">
            <a:off x="3471128" y="3589860"/>
            <a:ext cx="6023572" cy="369332"/>
          </a:xfrm>
          <a:prstGeom prst="rect">
            <a:avLst/>
          </a:prstGeom>
          <a:noFill/>
        </p:spPr>
        <p:txBody>
          <a:bodyPr wrap="none" rtlCol="0">
            <a:spAutoFit/>
          </a:bodyPr>
          <a:lstStyle/>
          <a:p>
            <a:r>
              <a:rPr lang="en-US" dirty="0">
                <a:solidFill>
                  <a:srgbClr val="FF0000"/>
                </a:solidFill>
              </a:rPr>
              <a:t>Work longer hours to ‘get it right’ and avoid late-term changes</a:t>
            </a:r>
          </a:p>
        </p:txBody>
      </p:sp>
      <p:pic>
        <p:nvPicPr>
          <p:cNvPr id="12" name="Picture 11">
            <a:extLst>
              <a:ext uri="{FF2B5EF4-FFF2-40B4-BE49-F238E27FC236}">
                <a16:creationId xmlns:a16="http://schemas.microsoft.com/office/drawing/2014/main" id="{86C5673D-802F-49F5-B8B9-AAA50D45618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3933309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3D512933-2452-46C5-BFA0-443891F61000}"/>
              </a:ext>
            </a:extLst>
          </p:cNvPr>
          <p:cNvSpPr>
            <a:spLocks noGrp="1"/>
          </p:cNvSpPr>
          <p:nvPr>
            <p:ph sz="quarter" idx="4"/>
          </p:nvPr>
        </p:nvSpPr>
        <p:spPr>
          <a:xfrm>
            <a:off x="6291073" y="1206745"/>
            <a:ext cx="5389033" cy="5387974"/>
          </a:xfrm>
        </p:spPr>
        <p:txBody>
          <a:bodyPr>
            <a:normAutofit fontScale="92500" lnSpcReduction="20000"/>
          </a:bodyPr>
          <a:lstStyle/>
          <a:p>
            <a:r>
              <a:rPr lang="en-US" dirty="0"/>
              <a:t>Once a step has been completed, developers can’t go back to a previous stage and make changes without impacts to the go-live date</a:t>
            </a:r>
          </a:p>
          <a:p>
            <a:r>
              <a:rPr lang="en-US" dirty="0"/>
              <a:t>Relies heavily on initial requirements</a:t>
            </a:r>
          </a:p>
          <a:p>
            <a:pPr lvl="1"/>
            <a:r>
              <a:rPr lang="en-US" dirty="0"/>
              <a:t>If a requirement error is found, or a change needs to be made, the project has to start from the beginning with all new code.</a:t>
            </a:r>
          </a:p>
          <a:p>
            <a:r>
              <a:rPr lang="en-US" dirty="0"/>
              <a:t>The whole product is only tested at the end</a:t>
            </a:r>
          </a:p>
          <a:p>
            <a:pPr lvl="1"/>
            <a:r>
              <a:rPr lang="en-US" dirty="0"/>
              <a:t>If bugs are written early, but discovered late, their existence may have affected how other code was written</a:t>
            </a:r>
          </a:p>
          <a:p>
            <a:r>
              <a:rPr lang="en-US" dirty="0"/>
              <a:t>Schedule often outweighs testing</a:t>
            </a:r>
          </a:p>
          <a:p>
            <a:pPr lvl="1"/>
            <a:r>
              <a:rPr lang="en-US" dirty="0"/>
              <a:t>The temptation to delay thorough testing is often very high, as these delays allow short-term wins of staying on-schedule</a:t>
            </a:r>
          </a:p>
          <a:p>
            <a:r>
              <a:rPr lang="en-US" dirty="0"/>
              <a:t>The overall project plan doesn’t take into account a client’s evolving needs</a:t>
            </a:r>
          </a:p>
          <a:p>
            <a:pPr lvl="1"/>
            <a:r>
              <a:rPr lang="en-US" dirty="0"/>
              <a:t>Scope creep, evolution of business needs can cause the project to come in late and impact budget</a:t>
            </a:r>
          </a:p>
          <a:p>
            <a:endParaRPr lang="en-US" dirty="0"/>
          </a:p>
        </p:txBody>
      </p:sp>
      <p:sp>
        <p:nvSpPr>
          <p:cNvPr id="5" name="Text Placeholder 4">
            <a:extLst>
              <a:ext uri="{FF2B5EF4-FFF2-40B4-BE49-F238E27FC236}">
                <a16:creationId xmlns:a16="http://schemas.microsoft.com/office/drawing/2014/main" id="{FB9E51F6-710C-4F93-8B88-D176E500221D}"/>
              </a:ext>
            </a:extLst>
          </p:cNvPr>
          <p:cNvSpPr>
            <a:spLocks noGrp="1"/>
          </p:cNvSpPr>
          <p:nvPr>
            <p:ph type="body" sz="half" idx="3"/>
          </p:nvPr>
        </p:nvSpPr>
        <p:spPr>
          <a:xfrm>
            <a:off x="6291073" y="749545"/>
            <a:ext cx="5389033" cy="457200"/>
          </a:xfrm>
        </p:spPr>
        <p:txBody>
          <a:bodyPr/>
          <a:lstStyle/>
          <a:p>
            <a:r>
              <a:rPr lang="en-US" dirty="0"/>
              <a:t>Disadvantages of the Waterfall Methodology</a:t>
            </a:r>
          </a:p>
        </p:txBody>
      </p:sp>
      <p:sp>
        <p:nvSpPr>
          <p:cNvPr id="2" name="Content Placeholder 1">
            <a:extLst>
              <a:ext uri="{FF2B5EF4-FFF2-40B4-BE49-F238E27FC236}">
                <a16:creationId xmlns:a16="http://schemas.microsoft.com/office/drawing/2014/main" id="{86E57F0F-49EC-44F5-90AD-19BADCAC065F}"/>
              </a:ext>
            </a:extLst>
          </p:cNvPr>
          <p:cNvSpPr>
            <a:spLocks noGrp="1"/>
          </p:cNvSpPr>
          <p:nvPr>
            <p:ph sz="quarter" idx="2"/>
          </p:nvPr>
        </p:nvSpPr>
        <p:spPr>
          <a:xfrm>
            <a:off x="508000" y="1206745"/>
            <a:ext cx="5388864" cy="5387974"/>
          </a:xfrm>
        </p:spPr>
        <p:txBody>
          <a:bodyPr>
            <a:normAutofit/>
          </a:bodyPr>
          <a:lstStyle/>
          <a:p>
            <a:r>
              <a:rPr lang="en-US" dirty="0"/>
              <a:t>Meticulous record keeping, e.g. requirements definition, design documents, testing strategies</a:t>
            </a:r>
          </a:p>
          <a:p>
            <a:pPr lvl="1"/>
            <a:r>
              <a:rPr lang="en-US" dirty="0"/>
              <a:t>Detailed records allows for the ability to improve upon the existing program in the future</a:t>
            </a:r>
          </a:p>
          <a:p>
            <a:r>
              <a:rPr lang="en-US" dirty="0"/>
              <a:t>Stakeholders know what to expect and when to expect it</a:t>
            </a:r>
          </a:p>
          <a:p>
            <a:pPr lvl="1"/>
            <a:r>
              <a:rPr lang="en-US" dirty="0"/>
              <a:t>Other known factors: size, cost, and timeline</a:t>
            </a:r>
          </a:p>
          <a:p>
            <a:pPr lvl="1"/>
            <a:r>
              <a:rPr lang="en-US" dirty="0"/>
              <a:t>End product is known</a:t>
            </a:r>
          </a:p>
          <a:p>
            <a:r>
              <a:rPr lang="en-US" dirty="0"/>
              <a:t>Strong documentation allows for minimal project impact for team member turnover</a:t>
            </a:r>
          </a:p>
          <a:p>
            <a:r>
              <a:rPr lang="en-US" dirty="0"/>
              <a:t>Full security testing performed prior to go-live </a:t>
            </a:r>
          </a:p>
          <a:p>
            <a:endParaRPr lang="en-US" dirty="0"/>
          </a:p>
        </p:txBody>
      </p:sp>
      <p:sp>
        <p:nvSpPr>
          <p:cNvPr id="4" name="Text Placeholder 3">
            <a:extLst>
              <a:ext uri="{FF2B5EF4-FFF2-40B4-BE49-F238E27FC236}">
                <a16:creationId xmlns:a16="http://schemas.microsoft.com/office/drawing/2014/main" id="{D3F4B0B9-B250-47B9-8009-D161366F89B3}"/>
              </a:ext>
            </a:extLst>
          </p:cNvPr>
          <p:cNvSpPr>
            <a:spLocks noGrp="1"/>
          </p:cNvSpPr>
          <p:nvPr>
            <p:ph type="body" idx="1"/>
          </p:nvPr>
        </p:nvSpPr>
        <p:spPr>
          <a:xfrm>
            <a:off x="508000" y="749545"/>
            <a:ext cx="5388864" cy="457200"/>
          </a:xfrm>
        </p:spPr>
        <p:txBody>
          <a:bodyPr/>
          <a:lstStyle/>
          <a:p>
            <a:r>
              <a:rPr lang="en-US" dirty="0"/>
              <a:t>Advantages of the Waterfall Methodology</a:t>
            </a:r>
          </a:p>
        </p:txBody>
      </p:sp>
      <p:pic>
        <p:nvPicPr>
          <p:cNvPr id="8" name="Picture 7">
            <a:extLst>
              <a:ext uri="{FF2B5EF4-FFF2-40B4-BE49-F238E27FC236}">
                <a16:creationId xmlns:a16="http://schemas.microsoft.com/office/drawing/2014/main" id="{A58186E2-C43A-4EAF-BEE9-86870552EE5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0453" y="6279840"/>
            <a:ext cx="1012055" cy="569281"/>
          </a:xfrm>
          <a:prstGeom prst="rect">
            <a:avLst/>
          </a:prstGeom>
        </p:spPr>
      </p:pic>
    </p:spTree>
    <p:extLst>
      <p:ext uri="{BB962C8B-B14F-4D97-AF65-F5344CB8AC3E}">
        <p14:creationId xmlns:p14="http://schemas.microsoft.com/office/powerpoint/2010/main" val="1613674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les strategy  proposal presentatio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100000">
              <a:schemeClr val="phClr">
                <a:tint val="80000"/>
                <a:satMod val="250000"/>
              </a:schemeClr>
            </a:gs>
            <a:gs pos="60000">
              <a:schemeClr val="phClr">
                <a:shade val="38000"/>
                <a:satMod val="175000"/>
              </a:schemeClr>
            </a:gs>
            <a:gs pos="0">
              <a:schemeClr val="phClr">
                <a:shade val="30000"/>
                <a:satMod val="175000"/>
              </a:schemeClr>
            </a:gs>
          </a:gsLst>
          <a:lin ang="5400000" scaled="0"/>
        </a:gradFill>
        <a:blipFill>
          <a:blip xmlns:r="http://schemas.openxmlformats.org/officeDocument/2006/relationships" r:embed="rId1">
            <a:duotone>
              <a:schemeClr val="phClr">
                <a:shade val="48000"/>
              </a:schemeClr>
              <a:schemeClr val="phClr">
                <a:tint val="96000"/>
                <a:satMod val="150000"/>
              </a:schemeClr>
            </a:duotone>
          </a:blip>
          <a:tile tx="0" ty="0" sx="80000" sy="80000" flip="none" algn="tl"/>
        </a:blipFill>
      </a:bgFillStyleLst>
    </a:fmtScheme>
  </a:themeElements>
  <a:objectDefaults/>
  <a:extraClrSchemeLst/>
  <a:extLst>
    <a:ext uri="{05A4C25C-085E-4340-85A3-A5531E510DB2}">
      <thm15:themeFamily xmlns:thm15="http://schemas.microsoft.com/office/thememl/2012/main" name="Sales strategy  proposal presentation" id="{046EAC39-0F7A-434B-A008-25AEA0734A86}" vid="{35BA20B6-3833-4B27-995B-0B2F0A323CD3}"/>
    </a:ext>
  </a:extLst>
</a:theme>
</file>

<file path=ppt/theme/theme2.xml><?xml version="1.0" encoding="utf-8"?>
<a:theme xmlns:a="http://schemas.openxmlformats.org/drawingml/2006/main" name="Office Theme">
  <a:themeElements>
    <a:clrScheme name="Marquee">
      <a:dk1>
        <a:srgbClr val="000000"/>
      </a:dk1>
      <a:lt1>
        <a:sysClr val="window" lastClr="FFFFFF"/>
      </a:lt1>
      <a:dk2>
        <a:srgbClr val="5E5E5E"/>
      </a:dk2>
      <a:lt2>
        <a:srgbClr val="DDDDDD"/>
      </a:lt2>
      <a:accent1>
        <a:srgbClr val="418AB3"/>
      </a:accent1>
      <a:accent2>
        <a:srgbClr val="A6B727"/>
      </a:accent2>
      <a:accent3>
        <a:srgbClr val="F69200"/>
      </a:accent3>
      <a:accent4>
        <a:srgbClr val="838383"/>
      </a:accent4>
      <a:accent5>
        <a:srgbClr val="FEC306"/>
      </a:accent5>
      <a:accent6>
        <a:srgbClr val="DF5327"/>
      </a:accent6>
      <a:hlink>
        <a:srgbClr val="F59E00"/>
      </a:hlink>
      <a:folHlink>
        <a:srgbClr val="B2B2B2"/>
      </a:folHlink>
    </a:clrScheme>
    <a:fontScheme name="Cambria-Calibri">
      <a:majorFont>
        <a:latin typeface="Cambria" panose="02040503050406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Marquee">
      <a:dk1>
        <a:srgbClr val="000000"/>
      </a:dk1>
      <a:lt1>
        <a:sysClr val="window" lastClr="FFFFFF"/>
      </a:lt1>
      <a:dk2>
        <a:srgbClr val="5E5E5E"/>
      </a:dk2>
      <a:lt2>
        <a:srgbClr val="DDDDDD"/>
      </a:lt2>
      <a:accent1>
        <a:srgbClr val="418AB3"/>
      </a:accent1>
      <a:accent2>
        <a:srgbClr val="A6B727"/>
      </a:accent2>
      <a:accent3>
        <a:srgbClr val="F69200"/>
      </a:accent3>
      <a:accent4>
        <a:srgbClr val="838383"/>
      </a:accent4>
      <a:accent5>
        <a:srgbClr val="FEC306"/>
      </a:accent5>
      <a:accent6>
        <a:srgbClr val="DF5327"/>
      </a:accent6>
      <a:hlink>
        <a:srgbClr val="F59E00"/>
      </a:hlink>
      <a:folHlink>
        <a:srgbClr val="B2B2B2"/>
      </a:folHlink>
    </a:clrScheme>
    <a:fontScheme name="Cambria-Calibri">
      <a:majorFont>
        <a:latin typeface="Cambria" panose="02040503050406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349BB7A1-C70F-403E-B471-F185B83BA82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0</TotalTime>
  <Words>4156</Words>
  <Application>Microsoft Office PowerPoint</Application>
  <PresentationFormat>Widescreen</PresentationFormat>
  <Paragraphs>580</Paragraphs>
  <Slides>76</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76</vt:i4>
      </vt:variant>
    </vt:vector>
  </HeadingPairs>
  <TitlesOfParts>
    <vt:vector size="83" baseType="lpstr">
      <vt:lpstr>Arial</vt:lpstr>
      <vt:lpstr>Calibri</vt:lpstr>
      <vt:lpstr>Calibri Light</vt:lpstr>
      <vt:lpstr>Georgia</vt:lpstr>
      <vt:lpstr>Wingdings</vt:lpstr>
      <vt:lpstr>Wingdings 2</vt:lpstr>
      <vt:lpstr>Sales strategy  proposal presentation</vt:lpstr>
      <vt:lpstr>Agile Scrum Workshop</vt:lpstr>
      <vt:lpstr>PowerPoint Presentation</vt:lpstr>
      <vt:lpstr>PowerPoint Presentation</vt:lpstr>
      <vt:lpstr>Agenda </vt:lpstr>
      <vt:lpstr>Training Objectives</vt:lpstr>
      <vt:lpstr>What you should understand after the workshop</vt:lpstr>
      <vt:lpstr>Methodology Comparisons</vt:lpstr>
      <vt:lpstr>Impact of requirements or design changes using Waterfall</vt:lpstr>
      <vt:lpstr>PowerPoint Presentation</vt:lpstr>
      <vt:lpstr>PowerPoint Presentation</vt:lpstr>
      <vt:lpstr>PowerPoint Presentation</vt:lpstr>
      <vt:lpstr>Principles behind the Agile Manifesto</vt:lpstr>
      <vt:lpstr>The Point of Scrum</vt:lpstr>
      <vt:lpstr>PowerPoint Presentation</vt:lpstr>
      <vt:lpstr>PowerPoint Presentation</vt:lpstr>
      <vt:lpstr>PowerPoint Presentation</vt:lpstr>
      <vt:lpstr>PowerPoint Presentation</vt:lpstr>
      <vt:lpstr>PowerPoint Presentation</vt:lpstr>
      <vt:lpstr>What is Scrum?</vt:lpstr>
      <vt:lpstr>Benefits of Agile Scrum</vt:lpstr>
      <vt:lpstr>PowerPoint Presentation</vt:lpstr>
      <vt:lpstr>Agile Ceremonies</vt:lpstr>
      <vt:lpstr>Why is Scrum so difficult?</vt:lpstr>
      <vt:lpstr>PowerPoint Presentation</vt:lpstr>
      <vt:lpstr>Create a Product Vision Statement</vt:lpstr>
      <vt:lpstr>Product Vision Exercise</vt:lpstr>
      <vt:lpstr>Create a Product Backlog</vt:lpstr>
      <vt:lpstr>PowerPoint Presentation</vt:lpstr>
      <vt:lpstr>PowerPoint Presentation</vt:lpstr>
      <vt:lpstr>PowerPoint Presentation</vt:lpstr>
      <vt:lpstr>PowerPoint Presentation</vt:lpstr>
      <vt:lpstr>Daily Stand-Ups / Scrums</vt:lpstr>
      <vt:lpstr>PowerPoint Presentation</vt:lpstr>
      <vt:lpstr>Jenga Scrum Game</vt:lpstr>
      <vt:lpstr>Adding user stories and estimates</vt:lpstr>
      <vt:lpstr>PowerPoint Presentation</vt:lpstr>
      <vt:lpstr>Agile Scrum Commonly Used Tools</vt:lpstr>
      <vt:lpstr>Agile Management Tool</vt:lpstr>
      <vt:lpstr>How to Access ZenHub  (hands-on)</vt:lpstr>
      <vt:lpstr>Creating a New Epic in ZenHub</vt:lpstr>
      <vt:lpstr>Action Item</vt:lpstr>
      <vt:lpstr>GitHub Desktop</vt:lpstr>
      <vt:lpstr>PowerPoint Presentation</vt:lpstr>
      <vt:lpstr>Where are my files on my computer?</vt:lpstr>
      <vt:lpstr>Commit Changes</vt:lpstr>
      <vt:lpstr>Version Control</vt:lpstr>
      <vt:lpstr>SAFe Scrum XP</vt:lpstr>
      <vt:lpstr>XP</vt:lpstr>
      <vt:lpstr>Keeping Pace</vt:lpstr>
      <vt:lpstr>PowerPoint Presentation</vt:lpstr>
      <vt:lpstr>Agile Release Trains </vt:lpstr>
      <vt:lpstr>PI Planning</vt:lpstr>
      <vt:lpstr>Release Train Engineer (RTE)</vt:lpstr>
      <vt:lpstr>Program Team</vt:lpstr>
      <vt:lpstr>System Team</vt:lpstr>
      <vt:lpstr>DevOps</vt:lpstr>
      <vt:lpstr>Continuous Integration / Continuous Deployment (CI/CD)</vt:lpstr>
      <vt:lpstr>Deployment Pipeline</vt:lpstr>
      <vt:lpstr>DevOps Tools</vt:lpstr>
      <vt:lpstr>Automated Acceptance</vt:lpstr>
      <vt:lpstr>Behavior-Driven Development (BDD)</vt:lpstr>
      <vt:lpstr>Cucumber &amp; Gherkin</vt:lpstr>
      <vt:lpstr>Gherkin Feature File - Example</vt:lpstr>
      <vt:lpstr>PowerPoint Presentation</vt:lpstr>
      <vt:lpstr>How do all the tools work together?</vt:lpstr>
      <vt:lpstr>Agile Challenges</vt:lpstr>
      <vt:lpstr>PowerPoint Presentation</vt:lpstr>
      <vt:lpstr>PowerPoint Presentation</vt:lpstr>
      <vt:lpstr>PowerPoint Presentation</vt:lpstr>
      <vt:lpstr>Agile/Waterfall Hybrid</vt:lpstr>
      <vt:lpstr>Agile Scrum Articles</vt:lpstr>
      <vt:lpstr>Resources</vt:lpstr>
      <vt:lpstr>Certifications</vt:lpstr>
      <vt:lpstr>Questions and Answers</vt:lpstr>
      <vt:lpstr>Training Retrospective</vt:lpstr>
      <vt:lpstr>Appendix</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
  <cp:lastModifiedBy/>
  <cp:revision>1</cp:revision>
  <dcterms:created xsi:type="dcterms:W3CDTF">2017-07-31T16:01:58Z</dcterms:created>
  <dcterms:modified xsi:type="dcterms:W3CDTF">2017-08-25T12:45:41Z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TC034605579991</vt:lpwstr>
  </property>
</Properties>
</file>